
<file path=[Content_Types].xml><?xml version="1.0" encoding="utf-8"?>
<Types xmlns="http://schemas.openxmlformats.org/package/2006/content-types">
  <Default Extension="xml" ContentType="application/xml"/>
  <Default Extension="jpeg" ContentType="image/jpeg"/>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87" r:id="rId1"/>
  </p:sldMasterIdLst>
  <p:notesMasterIdLst>
    <p:notesMasterId r:id="rId15"/>
  </p:notesMasterIdLst>
  <p:sldIdLst>
    <p:sldId id="279" r:id="rId2"/>
    <p:sldId id="292" r:id="rId3"/>
    <p:sldId id="293" r:id="rId4"/>
    <p:sldId id="294" r:id="rId5"/>
    <p:sldId id="295" r:id="rId6"/>
    <p:sldId id="296" r:id="rId7"/>
    <p:sldId id="297" r:id="rId8"/>
    <p:sldId id="298" r:id="rId9"/>
    <p:sldId id="299" r:id="rId10"/>
    <p:sldId id="300" r:id="rId11"/>
    <p:sldId id="289" r:id="rId12"/>
    <p:sldId id="301" r:id="rId13"/>
    <p:sldId id="302" r:id="rId14"/>
  </p:sldIdLst>
  <p:sldSz cx="9144000" cy="6858000" type="screen4x3"/>
  <p:notesSz cx="6858000" cy="9144000"/>
  <p:defaultTextStyle>
    <a:defPPr>
      <a:defRPr lang="en-US"/>
    </a:defPPr>
    <a:lvl1pPr algn="l" rtl="0" eaLnBrk="0" fontAlgn="base" hangingPunct="0">
      <a:spcBef>
        <a:spcPct val="0"/>
      </a:spcBef>
      <a:spcAft>
        <a:spcPct val="0"/>
      </a:spcAft>
      <a:defRPr kern="1200">
        <a:solidFill>
          <a:schemeClr val="tx1"/>
        </a:solidFill>
        <a:latin typeface="Trebuchet MS" panose="020B0703020202090204" pitchFamily="34" charset="0"/>
        <a:ea typeface="+mn-ea"/>
        <a:cs typeface="+mn-cs"/>
      </a:defRPr>
    </a:lvl1pPr>
    <a:lvl2pPr marL="457200" algn="l" rtl="0" eaLnBrk="0" fontAlgn="base" hangingPunct="0">
      <a:spcBef>
        <a:spcPct val="0"/>
      </a:spcBef>
      <a:spcAft>
        <a:spcPct val="0"/>
      </a:spcAft>
      <a:defRPr kern="1200">
        <a:solidFill>
          <a:schemeClr val="tx1"/>
        </a:solidFill>
        <a:latin typeface="Trebuchet MS" panose="020B0703020202090204" pitchFamily="34" charset="0"/>
        <a:ea typeface="+mn-ea"/>
        <a:cs typeface="+mn-cs"/>
      </a:defRPr>
    </a:lvl2pPr>
    <a:lvl3pPr marL="914400" algn="l" rtl="0" eaLnBrk="0" fontAlgn="base" hangingPunct="0">
      <a:spcBef>
        <a:spcPct val="0"/>
      </a:spcBef>
      <a:spcAft>
        <a:spcPct val="0"/>
      </a:spcAft>
      <a:defRPr kern="1200">
        <a:solidFill>
          <a:schemeClr val="tx1"/>
        </a:solidFill>
        <a:latin typeface="Trebuchet MS" panose="020B0703020202090204" pitchFamily="34" charset="0"/>
        <a:ea typeface="+mn-ea"/>
        <a:cs typeface="+mn-cs"/>
      </a:defRPr>
    </a:lvl3pPr>
    <a:lvl4pPr marL="1371600" algn="l" rtl="0" eaLnBrk="0" fontAlgn="base" hangingPunct="0">
      <a:spcBef>
        <a:spcPct val="0"/>
      </a:spcBef>
      <a:spcAft>
        <a:spcPct val="0"/>
      </a:spcAft>
      <a:defRPr kern="1200">
        <a:solidFill>
          <a:schemeClr val="tx1"/>
        </a:solidFill>
        <a:latin typeface="Trebuchet MS" panose="020B0703020202090204" pitchFamily="34" charset="0"/>
        <a:ea typeface="+mn-ea"/>
        <a:cs typeface="+mn-cs"/>
      </a:defRPr>
    </a:lvl4pPr>
    <a:lvl5pPr marL="1828800" algn="l" rtl="0" eaLnBrk="0" fontAlgn="base" hangingPunct="0">
      <a:spcBef>
        <a:spcPct val="0"/>
      </a:spcBef>
      <a:spcAft>
        <a:spcPct val="0"/>
      </a:spcAft>
      <a:defRPr kern="1200">
        <a:solidFill>
          <a:schemeClr val="tx1"/>
        </a:solidFill>
        <a:latin typeface="Trebuchet MS" panose="020B0703020202090204" pitchFamily="34" charset="0"/>
        <a:ea typeface="+mn-ea"/>
        <a:cs typeface="+mn-cs"/>
      </a:defRPr>
    </a:lvl5pPr>
    <a:lvl6pPr marL="2286000" algn="l" defTabSz="914400" rtl="0" eaLnBrk="1" latinLnBrk="0" hangingPunct="1">
      <a:defRPr kern="1200">
        <a:solidFill>
          <a:schemeClr val="tx1"/>
        </a:solidFill>
        <a:latin typeface="Trebuchet MS" panose="020B0703020202090204" pitchFamily="34" charset="0"/>
        <a:ea typeface="+mn-ea"/>
        <a:cs typeface="+mn-cs"/>
      </a:defRPr>
    </a:lvl6pPr>
    <a:lvl7pPr marL="2743200" algn="l" defTabSz="914400" rtl="0" eaLnBrk="1" latinLnBrk="0" hangingPunct="1">
      <a:defRPr kern="1200">
        <a:solidFill>
          <a:schemeClr val="tx1"/>
        </a:solidFill>
        <a:latin typeface="Trebuchet MS" panose="020B0703020202090204" pitchFamily="34" charset="0"/>
        <a:ea typeface="+mn-ea"/>
        <a:cs typeface="+mn-cs"/>
      </a:defRPr>
    </a:lvl7pPr>
    <a:lvl8pPr marL="3200400" algn="l" defTabSz="914400" rtl="0" eaLnBrk="1" latinLnBrk="0" hangingPunct="1">
      <a:defRPr kern="1200">
        <a:solidFill>
          <a:schemeClr val="tx1"/>
        </a:solidFill>
        <a:latin typeface="Trebuchet MS" panose="020B0703020202090204" pitchFamily="34" charset="0"/>
        <a:ea typeface="+mn-ea"/>
        <a:cs typeface="+mn-cs"/>
      </a:defRPr>
    </a:lvl8pPr>
    <a:lvl9pPr marL="3657600" algn="l" defTabSz="914400" rtl="0" eaLnBrk="1" latinLnBrk="0" hangingPunct="1">
      <a:defRPr kern="1200">
        <a:solidFill>
          <a:schemeClr val="tx1"/>
        </a:solidFill>
        <a:latin typeface="Trebuchet MS" panose="020B0703020202090204" pitchFamily="34" charset="0"/>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40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9826"/>
    <p:restoredTop sz="73869"/>
  </p:normalViewPr>
  <p:slideViewPr>
    <p:cSldViewPr snapToGrid="0" snapToObjects="1">
      <p:cViewPr varScale="1">
        <p:scale>
          <a:sx n="86" d="100"/>
          <a:sy n="86" d="100"/>
        </p:scale>
        <p:origin x="2736" y="19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notesMaster" Target="notesMasters/notesMaster1.xml"/><Relationship Id="rId16" Type="http://schemas.openxmlformats.org/officeDocument/2006/relationships/presProps" Target="presProps.xml"/><Relationship Id="rId17" Type="http://schemas.openxmlformats.org/officeDocument/2006/relationships/viewProps" Target="viewProps.xml"/><Relationship Id="rId18" Type="http://schemas.openxmlformats.org/officeDocument/2006/relationships/theme" Target="theme/theme1.xml"/><Relationship Id="rId19"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slide" Target="slides/slide9.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F52384F-E330-6546-86EA-A54745E17915}" type="datetimeFigureOut">
              <a:rPr lang="en-US" smtClean="0"/>
              <a:t>6/19/19</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0508A0C-DCE1-DA4F-A9CB-9E9E26EC41F4}" type="slidenum">
              <a:rPr lang="en-US" smtClean="0"/>
              <a:t>‹#›</a:t>
            </a:fld>
            <a:endParaRPr lang="en-US"/>
          </a:p>
        </p:txBody>
      </p:sp>
    </p:spTree>
    <p:extLst>
      <p:ext uri="{BB962C8B-B14F-4D97-AF65-F5344CB8AC3E}">
        <p14:creationId xmlns:p14="http://schemas.microsoft.com/office/powerpoint/2010/main" val="194215545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x-none" b="1" dirty="0" smtClean="0"/>
              <a:t>Activities for Session 2</a:t>
            </a:r>
          </a:p>
          <a:p>
            <a:r>
              <a:rPr lang="en-US" altLang="x-none" dirty="0" smtClean="0"/>
              <a:t>Slide based presentation</a:t>
            </a:r>
          </a:p>
          <a:p>
            <a:r>
              <a:rPr lang="en-US" altLang="x-none" dirty="0" smtClean="0"/>
              <a:t>Brainstorming</a:t>
            </a:r>
          </a:p>
          <a:p>
            <a:r>
              <a:rPr lang="en-US" altLang="x-none" dirty="0" smtClean="0"/>
              <a:t>Small group Discussion</a:t>
            </a:r>
          </a:p>
          <a:p>
            <a:r>
              <a:rPr lang="en-US" altLang="x-none" dirty="0" smtClean="0"/>
              <a:t>Setting Group Objectives for this training course</a:t>
            </a:r>
          </a:p>
          <a:p>
            <a:endParaRPr lang="en-US" dirty="0"/>
          </a:p>
        </p:txBody>
      </p:sp>
      <p:sp>
        <p:nvSpPr>
          <p:cNvPr id="4" name="Slide Number Placeholder 3"/>
          <p:cNvSpPr>
            <a:spLocks noGrp="1"/>
          </p:cNvSpPr>
          <p:nvPr>
            <p:ph type="sldNum" sz="quarter" idx="10"/>
          </p:nvPr>
        </p:nvSpPr>
        <p:spPr/>
        <p:txBody>
          <a:bodyPr/>
          <a:lstStyle/>
          <a:p>
            <a:fld id="{20508A0C-DCE1-DA4F-A9CB-9E9E26EC41F4}" type="slidenum">
              <a:rPr lang="en-US" smtClean="0"/>
              <a:t>1</a:t>
            </a:fld>
            <a:endParaRPr lang="en-US"/>
          </a:p>
        </p:txBody>
      </p:sp>
    </p:spTree>
    <p:extLst>
      <p:ext uri="{BB962C8B-B14F-4D97-AF65-F5344CB8AC3E}">
        <p14:creationId xmlns:p14="http://schemas.microsoft.com/office/powerpoint/2010/main" val="78384031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E9897C2-7511-2049-A46E-521974E54671}" type="slidenum">
              <a:rPr lang="en-US" altLang="x-none"/>
              <a:pPr/>
              <a:t>11</a:t>
            </a:fld>
            <a:endParaRPr lang="en-US" altLang="x-none"/>
          </a:p>
        </p:txBody>
      </p:sp>
      <p:sp>
        <p:nvSpPr>
          <p:cNvPr id="30722" name="Rectangle 2"/>
          <p:cNvSpPr>
            <a:spLocks noGrp="1" noRot="1" noChangeAspect="1" noChangeArrowheads="1" noTextEdit="1"/>
          </p:cNvSpPr>
          <p:nvPr>
            <p:ph type="sldImg"/>
          </p:nvPr>
        </p:nvSpPr>
        <p:spPr>
          <a:ln/>
        </p:spPr>
      </p:sp>
      <p:sp>
        <p:nvSpPr>
          <p:cNvPr id="30723" name="Rectangle 3"/>
          <p:cNvSpPr>
            <a:spLocks noGrp="1" noChangeArrowheads="1"/>
          </p:cNvSpPr>
          <p:nvPr>
            <p:ph type="body" idx="1"/>
          </p:nvPr>
        </p:nvSpPr>
        <p:spPr/>
        <p:txBody>
          <a:bodyPr/>
          <a:lstStyle/>
          <a:p>
            <a:endParaRPr lang="en-US" altLang="x-none"/>
          </a:p>
        </p:txBody>
      </p:sp>
    </p:spTree>
    <p:extLst>
      <p:ext uri="{BB962C8B-B14F-4D97-AF65-F5344CB8AC3E}">
        <p14:creationId xmlns:p14="http://schemas.microsoft.com/office/powerpoint/2010/main" val="21621942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x-none" b="1" dirty="0" smtClean="0"/>
              <a:t>Discussion continued</a:t>
            </a:r>
            <a:r>
              <a:rPr lang="en-US" altLang="x-none" dirty="0" smtClean="0"/>
              <a:t>:</a:t>
            </a:r>
          </a:p>
          <a:p>
            <a:endParaRPr lang="en-US" altLang="x-none" dirty="0" smtClean="0"/>
          </a:p>
          <a:p>
            <a:r>
              <a:rPr lang="en-US" altLang="x-none" dirty="0" smtClean="0"/>
              <a:t>Discuss the fact that leaders need some resources and training</a:t>
            </a:r>
          </a:p>
          <a:p>
            <a:endParaRPr lang="en-US" altLang="x-none" dirty="0" smtClean="0"/>
          </a:p>
          <a:p>
            <a:r>
              <a:rPr lang="en-US" altLang="x-none" dirty="0" smtClean="0"/>
              <a:t>List the answers to the questions on the slide either in small groups or by brainstorming.</a:t>
            </a:r>
          </a:p>
          <a:p>
            <a:endParaRPr lang="en-US" dirty="0"/>
          </a:p>
        </p:txBody>
      </p:sp>
      <p:sp>
        <p:nvSpPr>
          <p:cNvPr id="4" name="Slide Number Placeholder 3"/>
          <p:cNvSpPr>
            <a:spLocks noGrp="1"/>
          </p:cNvSpPr>
          <p:nvPr>
            <p:ph type="sldNum" sz="quarter" idx="10"/>
          </p:nvPr>
        </p:nvSpPr>
        <p:spPr/>
        <p:txBody>
          <a:bodyPr/>
          <a:lstStyle/>
          <a:p>
            <a:fld id="{20508A0C-DCE1-DA4F-A9CB-9E9E26EC41F4}" type="slidenum">
              <a:rPr lang="en-US" smtClean="0"/>
              <a:t>12</a:t>
            </a:fld>
            <a:endParaRPr lang="en-US"/>
          </a:p>
        </p:txBody>
      </p:sp>
    </p:spTree>
    <p:extLst>
      <p:ext uri="{BB962C8B-B14F-4D97-AF65-F5344CB8AC3E}">
        <p14:creationId xmlns:p14="http://schemas.microsoft.com/office/powerpoint/2010/main" val="185566806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altLang="x-none" b="1" dirty="0" smtClean="0"/>
              <a:t>Activity</a:t>
            </a:r>
          </a:p>
          <a:p>
            <a:endParaRPr lang="en-AU" altLang="x-none" b="1" dirty="0" smtClean="0"/>
          </a:p>
          <a:p>
            <a:r>
              <a:rPr lang="en-AU" altLang="x-none" dirty="0" smtClean="0"/>
              <a:t>Ask participants to share what they want to learn from attending this course.</a:t>
            </a:r>
          </a:p>
          <a:p>
            <a:endParaRPr lang="en-AU" altLang="x-none" dirty="0" smtClean="0"/>
          </a:p>
          <a:p>
            <a:r>
              <a:rPr lang="en-AU" altLang="x-none" dirty="0" smtClean="0"/>
              <a:t>List these on Flip Chart Paper, and discuss what is possible in this training, and what might have to wait for future trainings.</a:t>
            </a:r>
          </a:p>
          <a:p>
            <a:endParaRPr lang="en-AU" altLang="x-none" dirty="0" smtClean="0"/>
          </a:p>
          <a:p>
            <a:r>
              <a:rPr lang="en-AU" altLang="x-none" dirty="0" smtClean="0"/>
              <a:t>Put the list up on the wall to use in the Training Evaluation on the last day</a:t>
            </a:r>
          </a:p>
          <a:p>
            <a:endParaRPr lang="en-US" dirty="0"/>
          </a:p>
        </p:txBody>
      </p:sp>
      <p:sp>
        <p:nvSpPr>
          <p:cNvPr id="4" name="Slide Number Placeholder 3"/>
          <p:cNvSpPr>
            <a:spLocks noGrp="1"/>
          </p:cNvSpPr>
          <p:nvPr>
            <p:ph type="sldNum" sz="quarter" idx="10"/>
          </p:nvPr>
        </p:nvSpPr>
        <p:spPr/>
        <p:txBody>
          <a:bodyPr/>
          <a:lstStyle/>
          <a:p>
            <a:fld id="{20508A0C-DCE1-DA4F-A9CB-9E9E26EC41F4}" type="slidenum">
              <a:rPr lang="en-US" smtClean="0"/>
              <a:t>13</a:t>
            </a:fld>
            <a:endParaRPr lang="en-US"/>
          </a:p>
        </p:txBody>
      </p:sp>
    </p:spTree>
    <p:extLst>
      <p:ext uri="{BB962C8B-B14F-4D97-AF65-F5344CB8AC3E}">
        <p14:creationId xmlns:p14="http://schemas.microsoft.com/office/powerpoint/2010/main" val="208787028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x-none" b="1" dirty="0" smtClean="0"/>
              <a:t>Discussion point.</a:t>
            </a:r>
          </a:p>
          <a:p>
            <a:r>
              <a:rPr lang="en-US" altLang="x-none" dirty="0" smtClean="0"/>
              <a:t>Groups are any gathering of human beings.  It can range from a very small family group, a group of friends, a village, a tribe, a refugee camp, an ethnic group, a religious group, a school group, a national group etc.</a:t>
            </a:r>
          </a:p>
          <a:p>
            <a:endParaRPr lang="en-US" altLang="x-none" dirty="0" smtClean="0"/>
          </a:p>
          <a:p>
            <a:r>
              <a:rPr lang="en-US" altLang="x-none" dirty="0" smtClean="0"/>
              <a:t>Introduce the idea of groups and that this training is one example of a group.</a:t>
            </a:r>
          </a:p>
          <a:p>
            <a:endParaRPr lang="en-US" altLang="x-none" dirty="0" smtClean="0"/>
          </a:p>
          <a:p>
            <a:r>
              <a:rPr lang="en-US" altLang="x-none" dirty="0" smtClean="0"/>
              <a:t>Ask them WHY this is a group</a:t>
            </a:r>
          </a:p>
          <a:p>
            <a:endParaRPr lang="en-US" altLang="x-none" dirty="0" smtClean="0"/>
          </a:p>
          <a:p>
            <a:r>
              <a:rPr lang="en-US" altLang="x-none" dirty="0" smtClean="0"/>
              <a:t>Write the responses onto a Flip Chart</a:t>
            </a:r>
          </a:p>
          <a:p>
            <a:endParaRPr lang="en-US" dirty="0"/>
          </a:p>
        </p:txBody>
      </p:sp>
      <p:sp>
        <p:nvSpPr>
          <p:cNvPr id="4" name="Slide Number Placeholder 3"/>
          <p:cNvSpPr>
            <a:spLocks noGrp="1"/>
          </p:cNvSpPr>
          <p:nvPr>
            <p:ph type="sldNum" sz="quarter" idx="10"/>
          </p:nvPr>
        </p:nvSpPr>
        <p:spPr/>
        <p:txBody>
          <a:bodyPr/>
          <a:lstStyle/>
          <a:p>
            <a:fld id="{20508A0C-DCE1-DA4F-A9CB-9E9E26EC41F4}" type="slidenum">
              <a:rPr lang="en-US" smtClean="0"/>
              <a:t>2</a:t>
            </a:fld>
            <a:endParaRPr lang="en-US"/>
          </a:p>
        </p:txBody>
      </p:sp>
    </p:spTree>
    <p:extLst>
      <p:ext uri="{BB962C8B-B14F-4D97-AF65-F5344CB8AC3E}">
        <p14:creationId xmlns:p14="http://schemas.microsoft.com/office/powerpoint/2010/main" val="73102146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x-none" b="1" dirty="0" smtClean="0"/>
              <a:t>Discussion Continued</a:t>
            </a:r>
          </a:p>
          <a:p>
            <a:r>
              <a:rPr lang="en-US" altLang="x-none" dirty="0" smtClean="0"/>
              <a:t>Brainstorm the groups that the women belong to.</a:t>
            </a:r>
          </a:p>
          <a:p>
            <a:endParaRPr lang="en-US" altLang="x-none" dirty="0" smtClean="0"/>
          </a:p>
          <a:p>
            <a:r>
              <a:rPr lang="en-US" altLang="x-none" dirty="0" smtClean="0"/>
              <a:t>Write them on to the Flip Chart</a:t>
            </a:r>
          </a:p>
          <a:p>
            <a:endParaRPr lang="en-US" dirty="0"/>
          </a:p>
        </p:txBody>
      </p:sp>
      <p:sp>
        <p:nvSpPr>
          <p:cNvPr id="4" name="Slide Number Placeholder 3"/>
          <p:cNvSpPr>
            <a:spLocks noGrp="1"/>
          </p:cNvSpPr>
          <p:nvPr>
            <p:ph type="sldNum" sz="quarter" idx="10"/>
          </p:nvPr>
        </p:nvSpPr>
        <p:spPr/>
        <p:txBody>
          <a:bodyPr/>
          <a:lstStyle/>
          <a:p>
            <a:fld id="{20508A0C-DCE1-DA4F-A9CB-9E9E26EC41F4}" type="slidenum">
              <a:rPr lang="en-US" smtClean="0"/>
              <a:t>3</a:t>
            </a:fld>
            <a:endParaRPr lang="en-US"/>
          </a:p>
        </p:txBody>
      </p:sp>
    </p:spTree>
    <p:extLst>
      <p:ext uri="{BB962C8B-B14F-4D97-AF65-F5344CB8AC3E}">
        <p14:creationId xmlns:p14="http://schemas.microsoft.com/office/powerpoint/2010/main" val="82404909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x-none" sz="1200" b="1" dirty="0" smtClean="0"/>
              <a:t>Activity</a:t>
            </a:r>
          </a:p>
          <a:p>
            <a:r>
              <a:rPr lang="en-US" altLang="x-none" sz="1200" dirty="0" smtClean="0"/>
              <a:t>Describe the various roles people take in groups.</a:t>
            </a:r>
          </a:p>
          <a:p>
            <a:endParaRPr lang="en-US" altLang="x-none" sz="1200" dirty="0" smtClean="0"/>
          </a:p>
          <a:p>
            <a:r>
              <a:rPr lang="en-US" altLang="x-none" sz="1200" dirty="0" smtClean="0"/>
              <a:t>Ask them to give examples of how people take different roles.</a:t>
            </a:r>
          </a:p>
          <a:p>
            <a:r>
              <a:rPr lang="en-US" altLang="x-none" sz="1200" dirty="0" smtClean="0"/>
              <a:t>Discuss how when we take a role, people start to react to us in that role, for example, if we are always quiet, people will not ask our opinion, if we are always arguing, people will avoid talking to us, if we act as a leader, people will treat us as one – give examples from your own experience.  </a:t>
            </a:r>
          </a:p>
          <a:p>
            <a:endParaRPr lang="en-US" altLang="x-none" sz="1200" b="1" dirty="0" smtClean="0"/>
          </a:p>
          <a:p>
            <a:r>
              <a:rPr lang="en-US" altLang="x-none" sz="1200" b="1" dirty="0" smtClean="0"/>
              <a:t>Small Group Exercise</a:t>
            </a:r>
            <a:r>
              <a:rPr lang="en-US" altLang="x-none" sz="1200" dirty="0" smtClean="0"/>
              <a:t>:</a:t>
            </a:r>
          </a:p>
          <a:p>
            <a:r>
              <a:rPr lang="en-US" altLang="x-none" sz="1200" dirty="0" smtClean="0"/>
              <a:t>Give each group member a different role (for example, the group leader, a very quiet person, a trouble maker).  Do not let the rest of the group know what role they have been told to take.  Each small group member is to act as the role they have been given, rather than as they would normally act.</a:t>
            </a:r>
          </a:p>
          <a:p>
            <a:endParaRPr lang="en-US" altLang="x-none" sz="1200" dirty="0" smtClean="0"/>
          </a:p>
          <a:p>
            <a:r>
              <a:rPr lang="en-US" altLang="x-none" sz="1200" dirty="0" smtClean="0"/>
              <a:t>Note – prepare the roles on slips of paper before you start the exercise.  If the women are pre-literate, enlist the role of the interpreters to give them their roles secretly, so that other group members do not know what they have been told.</a:t>
            </a:r>
          </a:p>
          <a:p>
            <a:endParaRPr lang="en-US" altLang="x-none" sz="1200" dirty="0" smtClean="0"/>
          </a:p>
          <a:p>
            <a:r>
              <a:rPr lang="en-US" altLang="x-none" sz="1200" dirty="0" smtClean="0"/>
              <a:t>Now ask the group to make a decision about something relatively important to them. (maybe the design or </a:t>
            </a:r>
            <a:r>
              <a:rPr lang="en-US" altLang="x-none" sz="1200" dirty="0" err="1" smtClean="0"/>
              <a:t>colour</a:t>
            </a:r>
            <a:r>
              <a:rPr lang="en-US" altLang="x-none" sz="1200" dirty="0" smtClean="0"/>
              <a:t> of a Leadership Tee-shirt). When they have completed the exercise, ask the group members which role they thought that other members were taking – then check with the members. In the large group, discuss what it felt like to be in that role.</a:t>
            </a:r>
          </a:p>
          <a:p>
            <a:endParaRPr lang="en-US" altLang="x-none" sz="1200" dirty="0" smtClean="0"/>
          </a:p>
          <a:p>
            <a:endParaRPr lang="en-US" dirty="0"/>
          </a:p>
        </p:txBody>
      </p:sp>
      <p:sp>
        <p:nvSpPr>
          <p:cNvPr id="4" name="Slide Number Placeholder 3"/>
          <p:cNvSpPr>
            <a:spLocks noGrp="1"/>
          </p:cNvSpPr>
          <p:nvPr>
            <p:ph type="sldNum" sz="quarter" idx="10"/>
          </p:nvPr>
        </p:nvSpPr>
        <p:spPr/>
        <p:txBody>
          <a:bodyPr/>
          <a:lstStyle/>
          <a:p>
            <a:fld id="{20508A0C-DCE1-DA4F-A9CB-9E9E26EC41F4}" type="slidenum">
              <a:rPr lang="en-US" smtClean="0"/>
              <a:t>4</a:t>
            </a:fld>
            <a:endParaRPr lang="en-US"/>
          </a:p>
        </p:txBody>
      </p:sp>
    </p:spTree>
    <p:extLst>
      <p:ext uri="{BB962C8B-B14F-4D97-AF65-F5344CB8AC3E}">
        <p14:creationId xmlns:p14="http://schemas.microsoft.com/office/powerpoint/2010/main" val="25846939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x-none" sz="1200" b="1" dirty="0" smtClean="0"/>
              <a:t>Discussion Continued</a:t>
            </a:r>
          </a:p>
          <a:p>
            <a:r>
              <a:rPr lang="en-US" altLang="x-none" sz="1200" dirty="0" smtClean="0"/>
              <a:t>Confirm that all participants can develop their  leadership skills</a:t>
            </a:r>
          </a:p>
          <a:p>
            <a:endParaRPr lang="en-US" altLang="x-none" sz="1200" dirty="0" smtClean="0"/>
          </a:p>
          <a:p>
            <a:r>
              <a:rPr lang="en-US" altLang="x-none" sz="1200" dirty="0" smtClean="0"/>
              <a:t>Discuss that there are many different kinds of leaders</a:t>
            </a:r>
          </a:p>
          <a:p>
            <a:endParaRPr lang="en-US" altLang="x-none" sz="1200" dirty="0" smtClean="0"/>
          </a:p>
          <a:p>
            <a:r>
              <a:rPr lang="en-US" altLang="x-none" sz="1200" dirty="0" smtClean="0"/>
              <a:t>Brainstorm the various types of leaders they can name</a:t>
            </a:r>
          </a:p>
          <a:p>
            <a:endParaRPr lang="en-US" altLang="x-none" sz="1200" dirty="0" smtClean="0"/>
          </a:p>
          <a:p>
            <a:r>
              <a:rPr lang="en-US" altLang="x-none" sz="1200" dirty="0" err="1" smtClean="0"/>
              <a:t>Eg</a:t>
            </a:r>
            <a:r>
              <a:rPr lang="en-US" altLang="x-none" sz="1200" dirty="0" smtClean="0"/>
              <a:t>:</a:t>
            </a:r>
          </a:p>
          <a:p>
            <a:r>
              <a:rPr lang="en-US" altLang="x-none" sz="1200" dirty="0" smtClean="0"/>
              <a:t>Mothers </a:t>
            </a:r>
          </a:p>
          <a:p>
            <a:r>
              <a:rPr lang="en-US" altLang="x-none" sz="1200" dirty="0" smtClean="0"/>
              <a:t>Head of Family</a:t>
            </a:r>
          </a:p>
          <a:p>
            <a:r>
              <a:rPr lang="en-US" altLang="x-none" sz="1200" dirty="0" smtClean="0"/>
              <a:t>Head of </a:t>
            </a:r>
            <a:r>
              <a:rPr lang="en-US" altLang="x-none" sz="1200" dirty="0" err="1" smtClean="0"/>
              <a:t>Womens</a:t>
            </a:r>
            <a:r>
              <a:rPr lang="en-US" altLang="x-none" sz="1200" dirty="0" smtClean="0"/>
              <a:t> Groups, </a:t>
            </a:r>
          </a:p>
          <a:p>
            <a:r>
              <a:rPr lang="en-US" altLang="x-none" sz="1200" dirty="0" smtClean="0"/>
              <a:t>Teachers</a:t>
            </a:r>
          </a:p>
          <a:p>
            <a:r>
              <a:rPr lang="en-US" altLang="x-none" sz="1200" dirty="0" smtClean="0"/>
              <a:t>Members of camp Committees</a:t>
            </a:r>
          </a:p>
          <a:p>
            <a:r>
              <a:rPr lang="en-US" altLang="x-none" sz="1200" dirty="0" smtClean="0"/>
              <a:t>Members of CBO;s and NGO’s</a:t>
            </a:r>
          </a:p>
          <a:p>
            <a:r>
              <a:rPr lang="en-US" altLang="x-none" sz="1200" dirty="0" smtClean="0"/>
              <a:t>Advocates for the refugee community</a:t>
            </a:r>
          </a:p>
          <a:p>
            <a:r>
              <a:rPr lang="en-US" altLang="x-none" sz="1200" dirty="0" smtClean="0"/>
              <a:t>Women who travel outside the camp to represent their  fellow refugees</a:t>
            </a:r>
          </a:p>
          <a:p>
            <a:endParaRPr lang="en-US" altLang="x-none" sz="1200" dirty="0" smtClean="0"/>
          </a:p>
          <a:p>
            <a:endParaRPr lang="en-US" altLang="x-none" sz="1200" dirty="0" smtClean="0"/>
          </a:p>
          <a:p>
            <a:r>
              <a:rPr lang="en-US" altLang="x-none" sz="1200" dirty="0" smtClean="0"/>
              <a:t>Write these on a Flip Chart</a:t>
            </a:r>
          </a:p>
          <a:p>
            <a:endParaRPr lang="en-US" dirty="0"/>
          </a:p>
        </p:txBody>
      </p:sp>
      <p:sp>
        <p:nvSpPr>
          <p:cNvPr id="4" name="Slide Number Placeholder 3"/>
          <p:cNvSpPr>
            <a:spLocks noGrp="1"/>
          </p:cNvSpPr>
          <p:nvPr>
            <p:ph type="sldNum" sz="quarter" idx="10"/>
          </p:nvPr>
        </p:nvSpPr>
        <p:spPr/>
        <p:txBody>
          <a:bodyPr/>
          <a:lstStyle/>
          <a:p>
            <a:fld id="{20508A0C-DCE1-DA4F-A9CB-9E9E26EC41F4}" type="slidenum">
              <a:rPr lang="en-US" smtClean="0"/>
              <a:t>5</a:t>
            </a:fld>
            <a:endParaRPr lang="en-US"/>
          </a:p>
        </p:txBody>
      </p:sp>
    </p:spTree>
    <p:extLst>
      <p:ext uri="{BB962C8B-B14F-4D97-AF65-F5344CB8AC3E}">
        <p14:creationId xmlns:p14="http://schemas.microsoft.com/office/powerpoint/2010/main" val="19175406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altLang="x-none" b="1" dirty="0" smtClean="0"/>
              <a:t>Discussion Continued:</a:t>
            </a:r>
          </a:p>
          <a:p>
            <a:endParaRPr lang="en-AU" altLang="x-none" b="1" dirty="0" smtClean="0"/>
          </a:p>
          <a:p>
            <a:r>
              <a:rPr lang="en-AU" altLang="x-none" dirty="0" smtClean="0"/>
              <a:t>What do the women think makes some women leaders?</a:t>
            </a:r>
          </a:p>
          <a:p>
            <a:endParaRPr lang="en-AU" altLang="x-none" dirty="0" smtClean="0"/>
          </a:p>
          <a:p>
            <a:r>
              <a:rPr lang="en-AU" altLang="x-none" dirty="0" smtClean="0"/>
              <a:t>Write their suggestions on a Flip Chart</a:t>
            </a:r>
          </a:p>
          <a:p>
            <a:endParaRPr lang="en-AU" altLang="x-none" dirty="0" smtClean="0"/>
          </a:p>
          <a:p>
            <a:r>
              <a:rPr lang="en-AU" altLang="x-none" dirty="0" smtClean="0"/>
              <a:t>Have you own list prepared in advance.</a:t>
            </a:r>
          </a:p>
          <a:p>
            <a:endParaRPr lang="en-AU" altLang="x-none" dirty="0" smtClean="0"/>
          </a:p>
          <a:p>
            <a:r>
              <a:rPr lang="en-AU" altLang="x-none" dirty="0" smtClean="0"/>
              <a:t>Include things such as :</a:t>
            </a:r>
          </a:p>
          <a:p>
            <a:pPr>
              <a:buFontTx/>
              <a:buChar char="•"/>
            </a:pPr>
            <a:r>
              <a:rPr lang="en-AU" altLang="x-none" dirty="0" smtClean="0"/>
              <a:t>Confidence</a:t>
            </a:r>
          </a:p>
          <a:p>
            <a:pPr>
              <a:buFontTx/>
              <a:buChar char="•"/>
            </a:pPr>
            <a:r>
              <a:rPr lang="en-AU" altLang="x-none" dirty="0" smtClean="0"/>
              <a:t>Family Support</a:t>
            </a:r>
          </a:p>
          <a:p>
            <a:pPr>
              <a:buFontTx/>
              <a:buChar char="•"/>
            </a:pPr>
            <a:r>
              <a:rPr lang="en-AU" altLang="x-none" dirty="0" smtClean="0"/>
              <a:t>Education</a:t>
            </a:r>
          </a:p>
          <a:p>
            <a:pPr>
              <a:buFontTx/>
              <a:buChar char="•"/>
            </a:pPr>
            <a:r>
              <a:rPr lang="en-AU" altLang="x-none" dirty="0" smtClean="0"/>
              <a:t>Ability to speak in public</a:t>
            </a:r>
          </a:p>
          <a:p>
            <a:pPr>
              <a:buFontTx/>
              <a:buChar char="•"/>
            </a:pPr>
            <a:r>
              <a:rPr lang="en-AU" altLang="x-none" dirty="0" smtClean="0"/>
              <a:t>Good self esteem</a:t>
            </a:r>
          </a:p>
          <a:p>
            <a:pPr>
              <a:buFontTx/>
              <a:buChar char="•"/>
            </a:pPr>
            <a:r>
              <a:rPr lang="en-AU" altLang="x-none" dirty="0" smtClean="0"/>
              <a:t>Skills and Knowledge</a:t>
            </a:r>
          </a:p>
          <a:p>
            <a:pPr>
              <a:buFontTx/>
              <a:buChar char="•"/>
            </a:pPr>
            <a:r>
              <a:rPr lang="en-AU" altLang="x-none" dirty="0" smtClean="0"/>
              <a:t>A belief in Justice</a:t>
            </a:r>
          </a:p>
          <a:p>
            <a:endParaRPr lang="en-US" dirty="0"/>
          </a:p>
        </p:txBody>
      </p:sp>
      <p:sp>
        <p:nvSpPr>
          <p:cNvPr id="4" name="Slide Number Placeholder 3"/>
          <p:cNvSpPr>
            <a:spLocks noGrp="1"/>
          </p:cNvSpPr>
          <p:nvPr>
            <p:ph type="sldNum" sz="quarter" idx="10"/>
          </p:nvPr>
        </p:nvSpPr>
        <p:spPr/>
        <p:txBody>
          <a:bodyPr/>
          <a:lstStyle/>
          <a:p>
            <a:fld id="{20508A0C-DCE1-DA4F-A9CB-9E9E26EC41F4}" type="slidenum">
              <a:rPr lang="en-US" smtClean="0"/>
              <a:t>6</a:t>
            </a:fld>
            <a:endParaRPr lang="en-US"/>
          </a:p>
        </p:txBody>
      </p:sp>
    </p:spTree>
    <p:extLst>
      <p:ext uri="{BB962C8B-B14F-4D97-AF65-F5344CB8AC3E}">
        <p14:creationId xmlns:p14="http://schemas.microsoft.com/office/powerpoint/2010/main" val="94891823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x-none" b="1" dirty="0" smtClean="0"/>
              <a:t>Discussion continued:</a:t>
            </a:r>
          </a:p>
          <a:p>
            <a:endParaRPr lang="en-US" altLang="x-none" b="1" dirty="0" smtClean="0"/>
          </a:p>
          <a:p>
            <a:r>
              <a:rPr lang="en-US" altLang="x-none" dirty="0" smtClean="0"/>
              <a:t>Go through the list with the group</a:t>
            </a:r>
          </a:p>
          <a:p>
            <a:endParaRPr lang="en-US" altLang="x-none" dirty="0" smtClean="0"/>
          </a:p>
          <a:p>
            <a:r>
              <a:rPr lang="en-US" altLang="x-none" dirty="0" smtClean="0"/>
              <a:t>Either in small groups, or brainstorming, ask the women to discuss the types of leaders which they know.</a:t>
            </a:r>
          </a:p>
          <a:p>
            <a:endParaRPr lang="en-US" altLang="x-none" dirty="0" smtClean="0"/>
          </a:p>
          <a:p>
            <a:r>
              <a:rPr lang="en-US" altLang="x-none" dirty="0" smtClean="0"/>
              <a:t>List what makes a good leader onto the Flip Chart</a:t>
            </a:r>
          </a:p>
          <a:p>
            <a:endParaRPr lang="en-US" dirty="0"/>
          </a:p>
        </p:txBody>
      </p:sp>
      <p:sp>
        <p:nvSpPr>
          <p:cNvPr id="4" name="Slide Number Placeholder 3"/>
          <p:cNvSpPr>
            <a:spLocks noGrp="1"/>
          </p:cNvSpPr>
          <p:nvPr>
            <p:ph type="sldNum" sz="quarter" idx="10"/>
          </p:nvPr>
        </p:nvSpPr>
        <p:spPr/>
        <p:txBody>
          <a:bodyPr/>
          <a:lstStyle/>
          <a:p>
            <a:fld id="{20508A0C-DCE1-DA4F-A9CB-9E9E26EC41F4}" type="slidenum">
              <a:rPr lang="en-US" smtClean="0"/>
              <a:t>7</a:t>
            </a:fld>
            <a:endParaRPr lang="en-US"/>
          </a:p>
        </p:txBody>
      </p:sp>
    </p:spTree>
    <p:extLst>
      <p:ext uri="{BB962C8B-B14F-4D97-AF65-F5344CB8AC3E}">
        <p14:creationId xmlns:p14="http://schemas.microsoft.com/office/powerpoint/2010/main" val="187247119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x-none" b="1" dirty="0" smtClean="0"/>
              <a:t>Discussion Continued</a:t>
            </a:r>
            <a:r>
              <a:rPr lang="en-US" altLang="x-none" dirty="0" smtClean="0"/>
              <a:t>:</a:t>
            </a:r>
          </a:p>
          <a:p>
            <a:endParaRPr lang="en-US" altLang="x-none" dirty="0" smtClean="0"/>
          </a:p>
          <a:p>
            <a:r>
              <a:rPr lang="en-US" altLang="x-none" dirty="0" smtClean="0"/>
              <a:t>Discuss and list why it is important to have women leaders</a:t>
            </a:r>
          </a:p>
          <a:p>
            <a:endParaRPr lang="en-US" altLang="x-none" dirty="0" smtClean="0"/>
          </a:p>
          <a:p>
            <a:r>
              <a:rPr lang="en-US" altLang="x-none" dirty="0" smtClean="0"/>
              <a:t>Write the answers on a Flip Chart Page and put it on the wall for reference during the course</a:t>
            </a:r>
          </a:p>
          <a:p>
            <a:endParaRPr lang="en-US" dirty="0"/>
          </a:p>
        </p:txBody>
      </p:sp>
      <p:sp>
        <p:nvSpPr>
          <p:cNvPr id="4" name="Slide Number Placeholder 3"/>
          <p:cNvSpPr>
            <a:spLocks noGrp="1"/>
          </p:cNvSpPr>
          <p:nvPr>
            <p:ph type="sldNum" sz="quarter" idx="10"/>
          </p:nvPr>
        </p:nvSpPr>
        <p:spPr/>
        <p:txBody>
          <a:bodyPr/>
          <a:lstStyle/>
          <a:p>
            <a:fld id="{20508A0C-DCE1-DA4F-A9CB-9E9E26EC41F4}" type="slidenum">
              <a:rPr lang="en-US" smtClean="0"/>
              <a:t>9</a:t>
            </a:fld>
            <a:endParaRPr lang="en-US"/>
          </a:p>
        </p:txBody>
      </p:sp>
    </p:spTree>
    <p:extLst>
      <p:ext uri="{BB962C8B-B14F-4D97-AF65-F5344CB8AC3E}">
        <p14:creationId xmlns:p14="http://schemas.microsoft.com/office/powerpoint/2010/main" val="161566189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x-none" b="1" dirty="0" smtClean="0"/>
              <a:t>Activity</a:t>
            </a:r>
          </a:p>
          <a:p>
            <a:r>
              <a:rPr lang="en-US" altLang="x-none" dirty="0" smtClean="0"/>
              <a:t>Small groups exercise</a:t>
            </a:r>
          </a:p>
          <a:p>
            <a:r>
              <a:rPr lang="en-US" altLang="x-none" dirty="0" smtClean="0"/>
              <a:t>Answer the questions on the slide.  Give two copies of the circle diagram (next slide) to each woman and ask them to discuss leadership in the different parts of women's lives.  Use one diagram for roles which women currently take and the second one for roles which women could take in the future</a:t>
            </a:r>
          </a:p>
          <a:p>
            <a:endParaRPr lang="en-US" altLang="x-none" dirty="0" smtClean="0"/>
          </a:p>
          <a:p>
            <a:r>
              <a:rPr lang="en-US" altLang="x-none" dirty="0" smtClean="0"/>
              <a:t>In the large group, feedback from the small group discussion and list the answers on two separate flipcharts</a:t>
            </a:r>
          </a:p>
          <a:p>
            <a:endParaRPr lang="en-US" dirty="0"/>
          </a:p>
        </p:txBody>
      </p:sp>
      <p:sp>
        <p:nvSpPr>
          <p:cNvPr id="4" name="Slide Number Placeholder 3"/>
          <p:cNvSpPr>
            <a:spLocks noGrp="1"/>
          </p:cNvSpPr>
          <p:nvPr>
            <p:ph type="sldNum" sz="quarter" idx="10"/>
          </p:nvPr>
        </p:nvSpPr>
        <p:spPr/>
        <p:txBody>
          <a:bodyPr/>
          <a:lstStyle/>
          <a:p>
            <a:fld id="{20508A0C-DCE1-DA4F-A9CB-9E9E26EC41F4}" type="slidenum">
              <a:rPr lang="en-US" smtClean="0"/>
              <a:t>10</a:t>
            </a:fld>
            <a:endParaRPr lang="en-US"/>
          </a:p>
        </p:txBody>
      </p:sp>
    </p:spTree>
    <p:extLst>
      <p:ext uri="{BB962C8B-B14F-4D97-AF65-F5344CB8AC3E}">
        <p14:creationId xmlns:p14="http://schemas.microsoft.com/office/powerpoint/2010/main" val="208872164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4" Type="http://schemas.openxmlformats.org/officeDocument/2006/relationships/image" Target="../media/image3.jpeg"/><Relationship Id="rId1" Type="http://schemas.openxmlformats.org/officeDocument/2006/relationships/slideMaster" Target="../slideMasters/slideMaster1.xml"/><Relationship Id="rId2" Type="http://schemas.openxmlformats.org/officeDocument/2006/relationships/image" Target="../media/image1.jpe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jpeg"/><Relationship Id="rId3" Type="http://schemas.openxmlformats.org/officeDocument/2006/relationships/image" Target="../media/image2.jpeg"/></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17">
            <a:extLst>
              <a:ext uri="{FF2B5EF4-FFF2-40B4-BE49-F238E27FC236}">
                <a16:creationId xmlns="" xmlns:a16="http://schemas.microsoft.com/office/drawing/2014/main" id="{96F67FBE-6E26-ED4F-8BBB-385D3259ED4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557213"/>
            <a:ext cx="2343150" cy="1539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18">
            <a:extLst>
              <a:ext uri="{FF2B5EF4-FFF2-40B4-BE49-F238E27FC236}">
                <a16:creationId xmlns="" xmlns:a16="http://schemas.microsoft.com/office/drawing/2014/main" id="{65026EC8-A83F-9447-AB3E-E70CFAA2C4A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9388" y="4110038"/>
            <a:ext cx="2135187" cy="1116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19">
            <a:extLst>
              <a:ext uri="{FF2B5EF4-FFF2-40B4-BE49-F238E27FC236}">
                <a16:creationId xmlns="" xmlns:a16="http://schemas.microsoft.com/office/drawing/2014/main" id="{8FB77B32-0A34-9A48-B382-19D6E474993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2405063"/>
            <a:ext cx="2740025" cy="151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7" name="Group 20">
            <a:extLst>
              <a:ext uri="{FF2B5EF4-FFF2-40B4-BE49-F238E27FC236}">
                <a16:creationId xmlns="" xmlns:a16="http://schemas.microsoft.com/office/drawing/2014/main" id="{ED79E07E-5B38-7B46-B23F-AB3749CC89C3}"/>
              </a:ext>
            </a:extLst>
          </p:cNvPr>
          <p:cNvGrpSpPr>
            <a:grpSpLocks/>
          </p:cNvGrpSpPr>
          <p:nvPr/>
        </p:nvGrpSpPr>
        <p:grpSpPr bwMode="auto">
          <a:xfrm>
            <a:off x="5113338" y="0"/>
            <a:ext cx="4030662" cy="6875463"/>
            <a:chOff x="5130830" y="-8468"/>
            <a:chExt cx="4030508" cy="6874935"/>
          </a:xfrm>
        </p:grpSpPr>
        <p:cxnSp>
          <p:nvCxnSpPr>
            <p:cNvPr id="8" name="Straight Connector 7">
              <a:extLst>
                <a:ext uri="{FF2B5EF4-FFF2-40B4-BE49-F238E27FC236}">
                  <a16:creationId xmlns="" xmlns:a16="http://schemas.microsoft.com/office/drawing/2014/main" id="{5E16B95F-FAFE-E541-A312-CBA44A0C87E8}"/>
                </a:ext>
              </a:extLst>
            </p:cNvPr>
            <p:cNvCxnSpPr/>
            <p:nvPr/>
          </p:nvCxnSpPr>
          <p:spPr>
            <a:xfrm flipV="1">
              <a:off x="5130830" y="4175861"/>
              <a:ext cx="4022571" cy="2682669"/>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cxnSp>
          <p:nvCxnSpPr>
            <p:cNvPr id="9" name="Straight Connector 8">
              <a:extLst>
                <a:ext uri="{FF2B5EF4-FFF2-40B4-BE49-F238E27FC236}">
                  <a16:creationId xmlns="" xmlns:a16="http://schemas.microsoft.com/office/drawing/2014/main" id="{C49F5E4F-714D-7041-AF1A-52343A9C4657}"/>
                </a:ext>
              </a:extLst>
            </p:cNvPr>
            <p:cNvCxnSpPr/>
            <p:nvPr/>
          </p:nvCxnSpPr>
          <p:spPr>
            <a:xfrm>
              <a:off x="7042107" y="-531"/>
              <a:ext cx="1219153" cy="685906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sp>
          <p:nvSpPr>
            <p:cNvPr id="10" name="Freeform 9">
              <a:extLst>
                <a:ext uri="{FF2B5EF4-FFF2-40B4-BE49-F238E27FC236}">
                  <a16:creationId xmlns="" xmlns:a16="http://schemas.microsoft.com/office/drawing/2014/main" id="{DA5211AF-7A31-E547-A189-A71154702D03}"/>
                </a:ext>
              </a:extLst>
            </p:cNvPr>
            <p:cNvSpPr/>
            <p:nvPr/>
          </p:nvSpPr>
          <p:spPr>
            <a:xfrm>
              <a:off x="6891300" y="-531"/>
              <a:ext cx="2270038" cy="6866998"/>
            </a:xfrm>
            <a:custGeom>
              <a:avLst/>
              <a:gdLst/>
              <a:ahLst/>
              <a:cxnLst/>
              <a:rect l="l" t="t" r="r" b="b"/>
              <a:pathLst>
                <a:path w="2269442" h="6866466">
                  <a:moveTo>
                    <a:pt x="2023534" y="0"/>
                  </a:moveTo>
                  <a:lnTo>
                    <a:pt x="0" y="6858000"/>
                  </a:lnTo>
                  <a:lnTo>
                    <a:pt x="2269067" y="6866466"/>
                  </a:lnTo>
                  <a:cubicBezTo>
                    <a:pt x="2271889" y="4580466"/>
                    <a:pt x="2257778" y="2294466"/>
                    <a:pt x="2260600" y="8466"/>
                  </a:cubicBezTo>
                  <a:lnTo>
                    <a:pt x="2023534"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1" name="Freeform 10">
              <a:extLst>
                <a:ext uri="{FF2B5EF4-FFF2-40B4-BE49-F238E27FC236}">
                  <a16:creationId xmlns="" xmlns:a16="http://schemas.microsoft.com/office/drawing/2014/main" id="{795E8729-2F9A-3347-BD1F-1C204E509199}"/>
                </a:ext>
              </a:extLst>
            </p:cNvPr>
            <p:cNvSpPr/>
            <p:nvPr/>
          </p:nvSpPr>
          <p:spPr>
            <a:xfrm>
              <a:off x="7205613" y="-8468"/>
              <a:ext cx="1947789" cy="6866998"/>
            </a:xfrm>
            <a:custGeom>
              <a:avLst/>
              <a:gdLst/>
              <a:ahLst/>
              <a:cxnLst/>
              <a:rect l="l" t="t" r="r" b="b"/>
              <a:pathLst>
                <a:path w="1948147" h="6866467">
                  <a:moveTo>
                    <a:pt x="0" y="0"/>
                  </a:moveTo>
                  <a:lnTo>
                    <a:pt x="1202267" y="6866467"/>
                  </a:lnTo>
                  <a:lnTo>
                    <a:pt x="1947333" y="6866467"/>
                  </a:lnTo>
                  <a:cubicBezTo>
                    <a:pt x="1944511" y="4577645"/>
                    <a:pt x="1950155" y="2288822"/>
                    <a:pt x="1947333" y="0"/>
                  </a:cubicBez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2" name="Freeform 11">
              <a:extLst>
                <a:ext uri="{FF2B5EF4-FFF2-40B4-BE49-F238E27FC236}">
                  <a16:creationId xmlns="" xmlns:a16="http://schemas.microsoft.com/office/drawing/2014/main" id="{93B3F370-2DF3-154E-A2FC-0864B92CF248}"/>
                </a:ext>
              </a:extLst>
            </p:cNvPr>
            <p:cNvSpPr/>
            <p:nvPr/>
          </p:nvSpPr>
          <p:spPr>
            <a:xfrm>
              <a:off x="6637309" y="3920293"/>
              <a:ext cx="2514504" cy="2938236"/>
            </a:xfrm>
            <a:custGeom>
              <a:avLst/>
              <a:gdLst/>
              <a:ahLst/>
              <a:cxnLst/>
              <a:rect l="l" t="t" r="r" b="b"/>
              <a:pathLst>
                <a:path w="3259667" h="3810000">
                  <a:moveTo>
                    <a:pt x="0" y="3810000"/>
                  </a:moveTo>
                  <a:lnTo>
                    <a:pt x="3251200" y="0"/>
                  </a:lnTo>
                  <a:cubicBezTo>
                    <a:pt x="3254022" y="1270000"/>
                    <a:pt x="3256845" y="2540000"/>
                    <a:pt x="3259667" y="3810000"/>
                  </a:cubicBezTo>
                  <a:lnTo>
                    <a:pt x="0" y="3810000"/>
                  </a:lnTo>
                  <a:close/>
                </a:path>
              </a:pathLst>
            </a:cu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13" name="Freeform 12">
              <a:extLst>
                <a:ext uri="{FF2B5EF4-FFF2-40B4-BE49-F238E27FC236}">
                  <a16:creationId xmlns="" xmlns:a16="http://schemas.microsoft.com/office/drawing/2014/main" id="{96C5BB84-2573-BE46-BCF5-07DCD53D9564}"/>
                </a:ext>
              </a:extLst>
            </p:cNvPr>
            <p:cNvSpPr/>
            <p:nvPr/>
          </p:nvSpPr>
          <p:spPr>
            <a:xfrm>
              <a:off x="7010358" y="-8468"/>
              <a:ext cx="2143043" cy="6866998"/>
            </a:xfrm>
            <a:custGeom>
              <a:avLst/>
              <a:gdLst/>
              <a:ahLst/>
              <a:cxnLst/>
              <a:rect l="l" t="t" r="r" b="b"/>
              <a:pathLst>
                <a:path w="2853267" h="6866467">
                  <a:moveTo>
                    <a:pt x="0" y="0"/>
                  </a:moveTo>
                  <a:lnTo>
                    <a:pt x="2472267" y="6866467"/>
                  </a:lnTo>
                  <a:lnTo>
                    <a:pt x="2853267" y="6858000"/>
                  </a:lnTo>
                  <a:lnTo>
                    <a:pt x="2853267" y="0"/>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4" name="Freeform 13">
              <a:extLst>
                <a:ext uri="{FF2B5EF4-FFF2-40B4-BE49-F238E27FC236}">
                  <a16:creationId xmlns="" xmlns:a16="http://schemas.microsoft.com/office/drawing/2014/main" id="{CD42DB2D-1EE0-3941-BD51-96FA4F7B880A}"/>
                </a:ext>
              </a:extLst>
            </p:cNvPr>
            <p:cNvSpPr/>
            <p:nvPr/>
          </p:nvSpPr>
          <p:spPr>
            <a:xfrm>
              <a:off x="8296184" y="-8468"/>
              <a:ext cx="857217" cy="6866998"/>
            </a:xfrm>
            <a:custGeom>
              <a:avLst/>
              <a:gdLst/>
              <a:ahLst/>
              <a:cxnLst/>
              <a:rect l="l" t="t" r="r" b="b"/>
              <a:pathLst>
                <a:path w="1286933" h="6866467">
                  <a:moveTo>
                    <a:pt x="1016000" y="0"/>
                  </a:moveTo>
                  <a:lnTo>
                    <a:pt x="0" y="6866467"/>
                  </a:lnTo>
                  <a:lnTo>
                    <a:pt x="1286933" y="6866467"/>
                  </a:lnTo>
                  <a:cubicBezTo>
                    <a:pt x="1284111" y="4577645"/>
                    <a:pt x="1281288" y="2288822"/>
                    <a:pt x="1278466" y="0"/>
                  </a:cubicBezTo>
                  <a:lnTo>
                    <a:pt x="1016000"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5" name="Freeform 14">
              <a:extLst>
                <a:ext uri="{FF2B5EF4-FFF2-40B4-BE49-F238E27FC236}">
                  <a16:creationId xmlns="" xmlns:a16="http://schemas.microsoft.com/office/drawing/2014/main" id="{24C0A58D-8914-B44A-BF5A-EFCF8261B383}"/>
                </a:ext>
              </a:extLst>
            </p:cNvPr>
            <p:cNvSpPr/>
            <p:nvPr/>
          </p:nvSpPr>
          <p:spPr>
            <a:xfrm>
              <a:off x="8077117" y="-8468"/>
              <a:ext cx="1066759" cy="6866998"/>
            </a:xfrm>
            <a:custGeom>
              <a:avLst/>
              <a:gdLst/>
              <a:ahLst/>
              <a:cxnLst/>
              <a:rect l="l" t="t" r="r" b="b"/>
              <a:pathLst>
                <a:path w="1270244" h="6866467">
                  <a:moveTo>
                    <a:pt x="0" y="0"/>
                  </a:moveTo>
                  <a:lnTo>
                    <a:pt x="1117600" y="6866467"/>
                  </a:lnTo>
                  <a:lnTo>
                    <a:pt x="1270000" y="6866467"/>
                  </a:lnTo>
                  <a:cubicBezTo>
                    <a:pt x="1272822" y="4574822"/>
                    <a:pt x="1250245" y="2291645"/>
                    <a:pt x="1253067" y="0"/>
                  </a:cubicBez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16" name="Freeform 15">
              <a:extLst>
                <a:ext uri="{FF2B5EF4-FFF2-40B4-BE49-F238E27FC236}">
                  <a16:creationId xmlns="" xmlns:a16="http://schemas.microsoft.com/office/drawing/2014/main" id="{947F36E0-CC1F-194F-8155-B081A3182F46}"/>
                </a:ext>
              </a:extLst>
            </p:cNvPr>
            <p:cNvSpPr/>
            <p:nvPr/>
          </p:nvSpPr>
          <p:spPr>
            <a:xfrm>
              <a:off x="8059655" y="4893356"/>
              <a:ext cx="1095333" cy="1965174"/>
            </a:xfrm>
            <a:custGeom>
              <a:avLst/>
              <a:gdLst/>
              <a:ahLst/>
              <a:cxnLst/>
              <a:rect l="l" t="t" r="r" b="b"/>
              <a:pathLst>
                <a:path w="1820333" h="3268133">
                  <a:moveTo>
                    <a:pt x="0" y="3268133"/>
                  </a:moveTo>
                  <a:lnTo>
                    <a:pt x="1811866" y="0"/>
                  </a:lnTo>
                  <a:cubicBezTo>
                    <a:pt x="1814688" y="1086555"/>
                    <a:pt x="1817511" y="2173111"/>
                    <a:pt x="1820333" y="3259666"/>
                  </a:cubicBezTo>
                  <a:lnTo>
                    <a:pt x="0" y="3268133"/>
                  </a:lnTo>
                  <a:close/>
                </a:path>
              </a:pathLst>
            </a:cu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2428596" y="2678281"/>
            <a:ext cx="4528718" cy="1646302"/>
          </a:xfrm>
        </p:spPr>
        <p:txBody>
          <a:bodyPr anchor="b">
            <a:noAutofit/>
          </a:bodyPr>
          <a:lstStyle>
            <a:lvl1pPr algn="r">
              <a:defRPr sz="5400">
                <a:solidFill>
                  <a:schemeClr val="tx1"/>
                </a:solidFill>
                <a:latin typeface="Arial" panose="020B0604020202020204" pitchFamily="34" charset="0"/>
                <a:cs typeface="Arial" panose="020B0604020202020204" pitchFamily="34" charset="0"/>
              </a:defRPr>
            </a:lvl1pPr>
          </a:lstStyle>
          <a:p>
            <a:r>
              <a:rPr lang="en-US"/>
              <a:t>Click to edit Master title style</a:t>
            </a:r>
            <a:endParaRPr lang="en-US" dirty="0"/>
          </a:p>
        </p:txBody>
      </p:sp>
      <p:sp>
        <p:nvSpPr>
          <p:cNvPr id="3" name="Subtitle 2"/>
          <p:cNvSpPr>
            <a:spLocks noGrp="1"/>
          </p:cNvSpPr>
          <p:nvPr>
            <p:ph type="subTitle" idx="1"/>
          </p:nvPr>
        </p:nvSpPr>
        <p:spPr>
          <a:xfrm>
            <a:off x="2428596" y="4419904"/>
            <a:ext cx="4528718" cy="1096899"/>
          </a:xfrm>
        </p:spPr>
        <p:txBody>
          <a:bodyPr/>
          <a:lstStyle>
            <a:lvl1pPr marL="0" indent="0" algn="r">
              <a:buNone/>
              <a:defRPr>
                <a:solidFill>
                  <a:schemeClr val="tx1">
                    <a:lumMod val="50000"/>
                    <a:lumOff val="50000"/>
                  </a:schemeClr>
                </a:solidFill>
                <a:latin typeface="Arial" panose="020B0604020202020204" pitchFamily="34" charset="0"/>
                <a:cs typeface="Arial" panose="020B060402020202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Tree>
    <p:extLst>
      <p:ext uri="{BB962C8B-B14F-4D97-AF65-F5344CB8AC3E}">
        <p14:creationId xmlns:p14="http://schemas.microsoft.com/office/powerpoint/2010/main" val="18870659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pic>
        <p:nvPicPr>
          <p:cNvPr id="6" name="Picture 18">
            <a:extLst>
              <a:ext uri="{FF2B5EF4-FFF2-40B4-BE49-F238E27FC236}">
                <a16:creationId xmlns="" xmlns:a16="http://schemas.microsoft.com/office/drawing/2014/main" id="{B93546F6-8C78-A743-9EB2-4412CD01938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t="7149"/>
          <a:stretch>
            <a:fillRect/>
          </a:stretch>
        </p:blipFill>
        <p:spPr bwMode="auto">
          <a:xfrm>
            <a:off x="6420679" y="6072815"/>
            <a:ext cx="1535113" cy="7877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689110" y="245477"/>
            <a:ext cx="7793256" cy="635633"/>
          </a:xfrm>
        </p:spPr>
        <p:txBody>
          <a:bodyPr/>
          <a:lstStyle>
            <a:lvl1pPr algn="ctr">
              <a:defRPr b="1">
                <a:solidFill>
                  <a:schemeClr val="accent1"/>
                </a:solidFill>
                <a:latin typeface="Arial" panose="020B0604020202020204" pitchFamily="34" charset="0"/>
                <a:cs typeface="Arial" panose="020B0604020202020204" pitchFamily="34" charset="0"/>
              </a:defRPr>
            </a:lvl1pPr>
          </a:lstStyle>
          <a:p>
            <a:r>
              <a:rPr lang="en-US" dirty="0"/>
              <a:t>Click to edit Master title style</a:t>
            </a:r>
          </a:p>
        </p:txBody>
      </p:sp>
      <p:sp>
        <p:nvSpPr>
          <p:cNvPr id="3" name="Content Placeholder 2"/>
          <p:cNvSpPr>
            <a:spLocks noGrp="1"/>
          </p:cNvSpPr>
          <p:nvPr>
            <p:ph idx="1"/>
          </p:nvPr>
        </p:nvSpPr>
        <p:spPr>
          <a:xfrm>
            <a:off x="738807" y="1289518"/>
            <a:ext cx="7793256" cy="4475178"/>
          </a:xfrm>
        </p:spPr>
        <p:txBody>
          <a:bodyPr/>
          <a:lstStyle>
            <a:lvl1pPr marL="0" indent="0">
              <a:spcAft>
                <a:spcPts val="800"/>
              </a:spcAft>
              <a:buNone/>
              <a:defRPr sz="2800">
                <a:latin typeface="Arial" panose="020B0604020202020204" pitchFamily="34" charset="0"/>
                <a:cs typeface="Arial" panose="020B0604020202020204" pitchFamily="34" charset="0"/>
              </a:defRPr>
            </a:lvl1pPr>
            <a:lvl2pPr>
              <a:defRPr sz="2400">
                <a:latin typeface="Arial" panose="020B0604020202020204" pitchFamily="34" charset="0"/>
                <a:cs typeface="Arial" panose="020B0604020202020204" pitchFamily="34" charset="0"/>
              </a:defRPr>
            </a:lvl2pPr>
            <a:lvl3pPr>
              <a:defRPr sz="2000">
                <a:latin typeface="Arial" panose="020B0604020202020204" pitchFamily="34" charset="0"/>
                <a:cs typeface="Arial" panose="020B0604020202020204" pitchFamily="34" charset="0"/>
              </a:defRPr>
            </a:lvl3pPr>
            <a:lvl4pPr>
              <a:defRPr sz="1600">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p:txBody>
      </p:sp>
      <p:pic>
        <p:nvPicPr>
          <p:cNvPr id="5" name="Picture 17">
            <a:extLst>
              <a:ext uri="{FF2B5EF4-FFF2-40B4-BE49-F238E27FC236}">
                <a16:creationId xmlns="" xmlns:a16="http://schemas.microsoft.com/office/drawing/2014/main" id="{2B5A2E2D-BA51-B44C-BB81-4ABF0203BF3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826582" y="6125582"/>
            <a:ext cx="1317417" cy="6886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Freeform 10">
            <a:extLst>
              <a:ext uri="{FF2B5EF4-FFF2-40B4-BE49-F238E27FC236}">
                <a16:creationId xmlns="" xmlns:a16="http://schemas.microsoft.com/office/drawing/2014/main" id="{E89E6D13-1CCE-4B4C-9284-A32FED3860BE}"/>
              </a:ext>
            </a:extLst>
          </p:cNvPr>
          <p:cNvSpPr/>
          <p:nvPr/>
        </p:nvSpPr>
        <p:spPr bwMode="auto">
          <a:xfrm>
            <a:off x="-7938" y="4013200"/>
            <a:ext cx="457201" cy="2852738"/>
          </a:xfrm>
          <a:custGeom>
            <a:avLst/>
            <a:gdLst/>
            <a:ahLst/>
            <a:cxnLst/>
            <a:rect l="l" t="t" r="r" b="b"/>
            <a:pathLst>
              <a:path w="457200" h="2853267">
                <a:moveTo>
                  <a:pt x="0" y="0"/>
                </a:moveTo>
                <a:lnTo>
                  <a:pt x="457200" y="2853267"/>
                </a:lnTo>
                <a:lnTo>
                  <a:pt x="0" y="2844800"/>
                </a:lnTo>
                <a:cubicBezTo>
                  <a:pt x="2822" y="1905000"/>
                  <a:pt x="5645" y="965200"/>
                  <a:pt x="0" y="0"/>
                </a:cubicBezTo>
                <a:close/>
              </a:path>
            </a:pathLst>
          </a:cu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dirty="0"/>
          </a:p>
        </p:txBody>
      </p:sp>
      <p:sp>
        <p:nvSpPr>
          <p:cNvPr id="15" name="TextBox 14">
            <a:extLst>
              <a:ext uri="{FF2B5EF4-FFF2-40B4-BE49-F238E27FC236}">
                <a16:creationId xmlns="" xmlns:a16="http://schemas.microsoft.com/office/drawing/2014/main" id="{FA2B5B27-C960-DE46-B61E-8E9B4A099040}"/>
              </a:ext>
            </a:extLst>
          </p:cNvPr>
          <p:cNvSpPr txBox="1"/>
          <p:nvPr/>
        </p:nvSpPr>
        <p:spPr>
          <a:xfrm>
            <a:off x="874643" y="6619461"/>
            <a:ext cx="5307496" cy="215444"/>
          </a:xfrm>
          <a:prstGeom prst="rect">
            <a:avLst/>
          </a:prstGeom>
          <a:noFill/>
        </p:spPr>
        <p:txBody>
          <a:bodyPr wrap="square" rtlCol="0">
            <a:spAutoFit/>
          </a:bodyPr>
          <a:lstStyle/>
          <a:p>
            <a:r>
              <a:rPr lang="en-US" sz="800" i="1" dirty="0"/>
              <a:t>Intellectual property of E Pittaway and L. Bartolomei; Reuse is permitted with author attribution </a:t>
            </a:r>
          </a:p>
        </p:txBody>
      </p:sp>
    </p:spTree>
    <p:extLst>
      <p:ext uri="{BB962C8B-B14F-4D97-AF65-F5344CB8AC3E}">
        <p14:creationId xmlns:p14="http://schemas.microsoft.com/office/powerpoint/2010/main" val="3648516205"/>
      </p:ext>
    </p:extLst>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7" name="Title Placeholder 1">
            <a:extLst>
              <a:ext uri="{FF2B5EF4-FFF2-40B4-BE49-F238E27FC236}">
                <a16:creationId xmlns="" xmlns:a16="http://schemas.microsoft.com/office/drawing/2014/main" id="{60270490-D245-D04F-A5AC-106D32B71623}"/>
              </a:ext>
            </a:extLst>
          </p:cNvPr>
          <p:cNvSpPr>
            <a:spLocks noGrp="1" noChangeArrowheads="1"/>
          </p:cNvSpPr>
          <p:nvPr>
            <p:ph type="title"/>
          </p:nvPr>
        </p:nvSpPr>
        <p:spPr bwMode="auto">
          <a:xfrm>
            <a:off x="609600" y="609600"/>
            <a:ext cx="6348413" cy="1320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dirty="0"/>
              <a:t>Click to edit Master title style</a:t>
            </a:r>
          </a:p>
        </p:txBody>
      </p:sp>
      <p:sp>
        <p:nvSpPr>
          <p:cNvPr id="1028" name="Text Placeholder 2">
            <a:extLst>
              <a:ext uri="{FF2B5EF4-FFF2-40B4-BE49-F238E27FC236}">
                <a16:creationId xmlns="" xmlns:a16="http://schemas.microsoft.com/office/drawing/2014/main" id="{B6DEF876-2B3A-5949-9F0A-8E1580B5FE4E}"/>
              </a:ext>
            </a:extLst>
          </p:cNvPr>
          <p:cNvSpPr>
            <a:spLocks noGrp="1" noChangeArrowheads="1"/>
          </p:cNvSpPr>
          <p:nvPr>
            <p:ph type="body" idx="1"/>
          </p:nvPr>
        </p:nvSpPr>
        <p:spPr bwMode="auto">
          <a:xfrm>
            <a:off x="604768" y="2160588"/>
            <a:ext cx="6348413" cy="3881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dirty="0"/>
              <a:t>Edit Master text styles</a:t>
            </a:r>
          </a:p>
          <a:p>
            <a:pPr lvl="1"/>
            <a:r>
              <a:rPr lang="en-US" altLang="en-US" dirty="0"/>
              <a:t>Second level</a:t>
            </a:r>
          </a:p>
          <a:p>
            <a:pPr lvl="2"/>
            <a:r>
              <a:rPr lang="en-US" altLang="en-US" dirty="0"/>
              <a:t>Third level</a:t>
            </a:r>
          </a:p>
          <a:p>
            <a:pPr lvl="3"/>
            <a:r>
              <a:rPr lang="en-US" altLang="en-US" dirty="0"/>
              <a:t>Fourth level</a:t>
            </a:r>
          </a:p>
          <a:p>
            <a:pPr lvl="4"/>
            <a:r>
              <a:rPr lang="en-US" altLang="en-US" dirty="0"/>
              <a:t>Fifth level</a:t>
            </a:r>
          </a:p>
        </p:txBody>
      </p:sp>
      <p:sp>
        <p:nvSpPr>
          <p:cNvPr id="4" name="Date Placeholder 3">
            <a:extLst>
              <a:ext uri="{FF2B5EF4-FFF2-40B4-BE49-F238E27FC236}">
                <a16:creationId xmlns="" xmlns:a16="http://schemas.microsoft.com/office/drawing/2014/main" id="{4BEC6A68-D004-444F-8D5C-05246B3239FE}"/>
              </a:ext>
            </a:extLst>
          </p:cNvPr>
          <p:cNvSpPr>
            <a:spLocks noGrp="1"/>
          </p:cNvSpPr>
          <p:nvPr>
            <p:ph type="dt" sz="half" idx="2"/>
          </p:nvPr>
        </p:nvSpPr>
        <p:spPr>
          <a:xfrm>
            <a:off x="5405438" y="6042025"/>
            <a:ext cx="684212" cy="365125"/>
          </a:xfrm>
          <a:prstGeom prst="rect">
            <a:avLst/>
          </a:prstGeom>
        </p:spPr>
        <p:txBody>
          <a:bodyPr vert="horz" lIns="91440" tIns="45720" rIns="91440" bIns="45720" rtlCol="0" anchor="ctr"/>
          <a:lstStyle>
            <a:lvl1pPr algn="r" eaLnBrk="1" fontAlgn="auto" hangingPunct="1">
              <a:spcBef>
                <a:spcPts val="0"/>
              </a:spcBef>
              <a:spcAft>
                <a:spcPts val="0"/>
              </a:spcAft>
              <a:defRPr sz="900">
                <a:solidFill>
                  <a:schemeClr val="tx1">
                    <a:tint val="75000"/>
                  </a:schemeClr>
                </a:solidFill>
                <a:latin typeface="+mn-lt"/>
              </a:defRPr>
            </a:lvl1pPr>
          </a:lstStyle>
          <a:p>
            <a:fld id="{C706D805-04EB-9548-AF27-9A9FC25365DA}" type="datetimeFigureOut">
              <a:rPr lang="en-US" smtClean="0"/>
              <a:t>6/19/19</a:t>
            </a:fld>
            <a:endParaRPr lang="en-US"/>
          </a:p>
        </p:txBody>
      </p:sp>
      <p:sp>
        <p:nvSpPr>
          <p:cNvPr id="5" name="Footer Placeholder 4">
            <a:extLst>
              <a:ext uri="{FF2B5EF4-FFF2-40B4-BE49-F238E27FC236}">
                <a16:creationId xmlns="" xmlns:a16="http://schemas.microsoft.com/office/drawing/2014/main" id="{A05047B4-57C4-FA48-BAD4-DEB98E3E0EFB}"/>
              </a:ext>
            </a:extLst>
          </p:cNvPr>
          <p:cNvSpPr>
            <a:spLocks noGrp="1"/>
          </p:cNvSpPr>
          <p:nvPr>
            <p:ph type="ftr" sz="quarter" idx="3"/>
          </p:nvPr>
        </p:nvSpPr>
        <p:spPr>
          <a:xfrm>
            <a:off x="609600" y="6042025"/>
            <a:ext cx="4622800" cy="365125"/>
          </a:xfrm>
          <a:prstGeom prst="rect">
            <a:avLst/>
          </a:prstGeom>
        </p:spPr>
        <p:txBody>
          <a:bodyPr vert="horz" lIns="91440" tIns="45720" rIns="91440" bIns="45720" rtlCol="0" anchor="ctr"/>
          <a:lstStyle>
            <a:lvl1pPr algn="l" eaLnBrk="1" fontAlgn="auto" hangingPunct="1">
              <a:spcBef>
                <a:spcPts val="0"/>
              </a:spcBef>
              <a:spcAft>
                <a:spcPts val="0"/>
              </a:spcAft>
              <a:defRPr sz="900">
                <a:solidFill>
                  <a:schemeClr val="tx1">
                    <a:tint val="75000"/>
                  </a:schemeClr>
                </a:solidFill>
                <a:latin typeface="+mn-lt"/>
              </a:defRPr>
            </a:lvl1pPr>
          </a:lstStyle>
          <a:p>
            <a:endParaRPr lang="en-US"/>
          </a:p>
        </p:txBody>
      </p:sp>
      <p:sp>
        <p:nvSpPr>
          <p:cNvPr id="6" name="Slide Number Placeholder 5">
            <a:extLst>
              <a:ext uri="{FF2B5EF4-FFF2-40B4-BE49-F238E27FC236}">
                <a16:creationId xmlns="" xmlns:a16="http://schemas.microsoft.com/office/drawing/2014/main" id="{FEE00334-4B24-4E42-8DD5-189E7D0A7754}"/>
              </a:ext>
            </a:extLst>
          </p:cNvPr>
          <p:cNvSpPr>
            <a:spLocks noGrp="1"/>
          </p:cNvSpPr>
          <p:nvPr>
            <p:ph type="sldNum" sz="quarter" idx="4"/>
          </p:nvPr>
        </p:nvSpPr>
        <p:spPr>
          <a:xfrm>
            <a:off x="6445250" y="6042025"/>
            <a:ext cx="512763" cy="365125"/>
          </a:xfrm>
          <a:prstGeom prst="rect">
            <a:avLst/>
          </a:prstGeom>
        </p:spPr>
        <p:txBody>
          <a:bodyPr vert="horz" lIns="91440" tIns="45720" rIns="91440" bIns="45720" rtlCol="0" anchor="ctr"/>
          <a:lstStyle>
            <a:lvl1pPr algn="r" eaLnBrk="1" fontAlgn="auto" hangingPunct="1">
              <a:spcBef>
                <a:spcPts val="0"/>
              </a:spcBef>
              <a:spcAft>
                <a:spcPts val="0"/>
              </a:spcAft>
              <a:defRPr sz="900">
                <a:solidFill>
                  <a:schemeClr val="accent1"/>
                </a:solidFill>
                <a:latin typeface="+mn-lt"/>
              </a:defRPr>
            </a:lvl1pPr>
          </a:lstStyle>
          <a:p>
            <a:fld id="{AF55A1AC-9DAA-E54C-8256-2ADFAE1B8D2B}" type="slidenum">
              <a:rPr lang="en-US" smtClean="0"/>
              <a:t>‹#›</a:t>
            </a:fld>
            <a:endParaRPr lang="en-US"/>
          </a:p>
        </p:txBody>
      </p:sp>
    </p:spTree>
    <p:extLst>
      <p:ext uri="{BB962C8B-B14F-4D97-AF65-F5344CB8AC3E}">
        <p14:creationId xmlns:p14="http://schemas.microsoft.com/office/powerpoint/2010/main" val="1684191619"/>
      </p:ext>
    </p:extLst>
  </p:cSld>
  <p:clrMap bg1="lt1" tx1="dk1" bg2="lt2" tx2="dk2" accent1="accent1" accent2="accent2" accent3="accent3" accent4="accent4" accent5="accent5" accent6="accent6" hlink="hlink" folHlink="folHlink"/>
  <p:sldLayoutIdLst>
    <p:sldLayoutId id="2147483688" r:id="rId1"/>
    <p:sldLayoutId id="2147483689" r:id="rId2"/>
  </p:sldLayoutIdLst>
  <p:txStyles>
    <p:titleStyle>
      <a:lvl1pPr algn="ctr" defTabSz="457200" rtl="0" eaLnBrk="1" fontAlgn="base" hangingPunct="1">
        <a:spcBef>
          <a:spcPct val="0"/>
        </a:spcBef>
        <a:spcAft>
          <a:spcPct val="0"/>
        </a:spcAft>
        <a:defRPr sz="3600" b="1" kern="1200">
          <a:solidFill>
            <a:schemeClr val="tx1"/>
          </a:solidFill>
          <a:latin typeface="+mj-lt"/>
          <a:ea typeface="+mj-ea"/>
          <a:cs typeface="+mj-cs"/>
        </a:defRPr>
      </a:lvl1pPr>
      <a:lvl2pPr algn="l" defTabSz="457200" rtl="0" eaLnBrk="1" fontAlgn="base" hangingPunct="1">
        <a:spcBef>
          <a:spcPct val="0"/>
        </a:spcBef>
        <a:spcAft>
          <a:spcPct val="0"/>
        </a:spcAft>
        <a:defRPr sz="3600">
          <a:solidFill>
            <a:schemeClr val="tx1"/>
          </a:solidFill>
          <a:latin typeface="Trebuchet MS" panose="020B0703020202090204" pitchFamily="34" charset="0"/>
        </a:defRPr>
      </a:lvl2pPr>
      <a:lvl3pPr algn="l" defTabSz="457200" rtl="0" eaLnBrk="1" fontAlgn="base" hangingPunct="1">
        <a:spcBef>
          <a:spcPct val="0"/>
        </a:spcBef>
        <a:spcAft>
          <a:spcPct val="0"/>
        </a:spcAft>
        <a:defRPr sz="3600">
          <a:solidFill>
            <a:schemeClr val="tx1"/>
          </a:solidFill>
          <a:latin typeface="Trebuchet MS" panose="020B0703020202090204" pitchFamily="34" charset="0"/>
        </a:defRPr>
      </a:lvl3pPr>
      <a:lvl4pPr algn="l" defTabSz="457200" rtl="0" eaLnBrk="1" fontAlgn="base" hangingPunct="1">
        <a:spcBef>
          <a:spcPct val="0"/>
        </a:spcBef>
        <a:spcAft>
          <a:spcPct val="0"/>
        </a:spcAft>
        <a:defRPr sz="3600">
          <a:solidFill>
            <a:schemeClr val="tx1"/>
          </a:solidFill>
          <a:latin typeface="Trebuchet MS" panose="020B0703020202090204" pitchFamily="34" charset="0"/>
        </a:defRPr>
      </a:lvl4pPr>
      <a:lvl5pPr algn="l" defTabSz="457200" rtl="0" eaLnBrk="1" fontAlgn="base" hangingPunct="1">
        <a:spcBef>
          <a:spcPct val="0"/>
        </a:spcBef>
        <a:spcAft>
          <a:spcPct val="0"/>
        </a:spcAft>
        <a:defRPr sz="3600">
          <a:solidFill>
            <a:schemeClr val="tx1"/>
          </a:solidFill>
          <a:latin typeface="Trebuchet MS" panose="020B0703020202090204" pitchFamily="34" charset="0"/>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fontAlgn="base" hangingPunct="1">
        <a:spcBef>
          <a:spcPts val="1000"/>
        </a:spcBef>
        <a:spcAft>
          <a:spcPts val="800"/>
        </a:spcAft>
        <a:buClr>
          <a:schemeClr val="accent1"/>
        </a:buClr>
        <a:buSzPct val="80000"/>
        <a:buFont typeface="Wingdings 3" pitchFamily="2" charset="2"/>
        <a:buChar char=""/>
        <a:defRPr kern="1200">
          <a:solidFill>
            <a:srgbClr val="404040"/>
          </a:solidFill>
          <a:latin typeface="+mn-lt"/>
          <a:ea typeface="+mn-ea"/>
          <a:cs typeface="+mn-cs"/>
        </a:defRPr>
      </a:lvl1pPr>
      <a:lvl2pPr marL="742950" indent="-285750" algn="l" defTabSz="457200" rtl="0" eaLnBrk="1" fontAlgn="base" hangingPunct="1">
        <a:spcBef>
          <a:spcPts val="1000"/>
        </a:spcBef>
        <a:spcAft>
          <a:spcPct val="0"/>
        </a:spcAft>
        <a:buClr>
          <a:schemeClr val="accent1"/>
        </a:buClr>
        <a:buSzPct val="80000"/>
        <a:buFont typeface="Wingdings 3" pitchFamily="2" charset="2"/>
        <a:buChar char=""/>
        <a:defRPr sz="1600" kern="1200">
          <a:solidFill>
            <a:srgbClr val="404040"/>
          </a:solidFill>
          <a:latin typeface="+mn-lt"/>
          <a:ea typeface="+mn-ea"/>
          <a:cs typeface="+mn-cs"/>
        </a:defRPr>
      </a:lvl2pPr>
      <a:lvl3pPr marL="1143000" indent="-228600" algn="l" defTabSz="457200" rtl="0" eaLnBrk="1" fontAlgn="base" hangingPunct="1">
        <a:spcBef>
          <a:spcPts val="1000"/>
        </a:spcBef>
        <a:spcAft>
          <a:spcPct val="0"/>
        </a:spcAft>
        <a:buClr>
          <a:schemeClr val="accent1"/>
        </a:buClr>
        <a:buSzPct val="80000"/>
        <a:buFont typeface="Wingdings 3" pitchFamily="2" charset="2"/>
        <a:buChar char=""/>
        <a:defRPr sz="1400" kern="1200">
          <a:solidFill>
            <a:srgbClr val="404040"/>
          </a:solidFill>
          <a:latin typeface="+mn-lt"/>
          <a:ea typeface="+mn-ea"/>
          <a:cs typeface="+mn-cs"/>
        </a:defRPr>
      </a:lvl3pPr>
      <a:lvl4pPr marL="1600200" indent="-228600" algn="l" defTabSz="457200" rtl="0" eaLnBrk="1" fontAlgn="base" hangingPunct="1">
        <a:spcBef>
          <a:spcPts val="1000"/>
        </a:spcBef>
        <a:spcAft>
          <a:spcPct val="0"/>
        </a:spcAft>
        <a:buClr>
          <a:schemeClr val="accent1"/>
        </a:buClr>
        <a:buSzPct val="80000"/>
        <a:buFont typeface="Wingdings 3" pitchFamily="2" charset="2"/>
        <a:buChar char=""/>
        <a:defRPr sz="1200" kern="1200">
          <a:solidFill>
            <a:srgbClr val="404040"/>
          </a:solidFill>
          <a:latin typeface="+mn-lt"/>
          <a:ea typeface="+mn-ea"/>
          <a:cs typeface="+mn-cs"/>
        </a:defRPr>
      </a:lvl4pPr>
      <a:lvl5pPr marL="2057400" indent="-228600" algn="l" defTabSz="457200" rtl="0" eaLnBrk="1" fontAlgn="base" hangingPunct="1">
        <a:spcBef>
          <a:spcPts val="1000"/>
        </a:spcBef>
        <a:spcAft>
          <a:spcPct val="0"/>
        </a:spcAft>
        <a:buClr>
          <a:schemeClr val="accent1"/>
        </a:buClr>
        <a:buSzPct val="80000"/>
        <a:buFont typeface="Wingdings 3" pitchFamily="2" charset="2"/>
        <a:buChar char=""/>
        <a:defRPr sz="1200" kern="1200">
          <a:solidFill>
            <a:srgbClr val="404040"/>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10.jpe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11.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image" Target="../media/image12.jpe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image" Target="../media/image13.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4.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5.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5.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6.jpe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7.jpe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8.jpe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jpe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9.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62BAF98F-0B88-674F-BB66-B7F51F4D2371}"/>
              </a:ext>
            </a:extLst>
          </p:cNvPr>
          <p:cNvSpPr>
            <a:spLocks noGrp="1"/>
          </p:cNvSpPr>
          <p:nvPr>
            <p:ph type="ctrTitle"/>
          </p:nvPr>
        </p:nvSpPr>
        <p:spPr>
          <a:xfrm>
            <a:off x="2385622" y="2985693"/>
            <a:ext cx="4753600" cy="1646302"/>
          </a:xfrm>
        </p:spPr>
        <p:txBody>
          <a:bodyPr/>
          <a:lstStyle/>
          <a:p>
            <a:r>
              <a:rPr lang="en-US" dirty="0" smtClean="0"/>
              <a:t/>
            </a:r>
            <a:br>
              <a:rPr lang="en-US" dirty="0" smtClean="0"/>
            </a:br>
            <a:r>
              <a:rPr lang="en-US" dirty="0"/>
              <a:t/>
            </a:r>
            <a:br>
              <a:rPr lang="en-US" dirty="0"/>
            </a:br>
            <a:r>
              <a:rPr lang="en-US" dirty="0" smtClean="0"/>
              <a:t/>
            </a:r>
            <a:br>
              <a:rPr lang="en-US" dirty="0" smtClean="0"/>
            </a:br>
            <a:r>
              <a:rPr lang="en-US" dirty="0" smtClean="0"/>
              <a:t>Session 2: </a:t>
            </a:r>
            <a:br>
              <a:rPr lang="en-US" dirty="0" smtClean="0"/>
            </a:br>
            <a:r>
              <a:rPr lang="en-US" sz="3200" dirty="0" smtClean="0"/>
              <a:t>What is leadership?</a:t>
            </a:r>
            <a:br>
              <a:rPr lang="en-US" sz="3200" dirty="0" smtClean="0"/>
            </a:br>
            <a:r>
              <a:rPr lang="en-US" sz="3200" dirty="0" smtClean="0"/>
              <a:t>Why do we need women leaders?</a:t>
            </a:r>
            <a:endParaRPr lang="en-US" sz="3200" dirty="0"/>
          </a:p>
        </p:txBody>
      </p:sp>
      <p:sp>
        <p:nvSpPr>
          <p:cNvPr id="9" name="TextBox 8"/>
          <p:cNvSpPr txBox="1"/>
          <p:nvPr/>
        </p:nvSpPr>
        <p:spPr>
          <a:xfrm>
            <a:off x="2903838" y="679622"/>
            <a:ext cx="4040659" cy="1383956"/>
          </a:xfrm>
          <a:prstGeom prst="rect">
            <a:avLst/>
          </a:prstGeom>
          <a:noFill/>
        </p:spPr>
        <p:txBody>
          <a:bodyPr wrap="square" rtlCol="0">
            <a:spAutoFit/>
          </a:bodyPr>
          <a:lstStyle/>
          <a:p>
            <a:endParaRPr lang="en-US" dirty="0"/>
          </a:p>
        </p:txBody>
      </p:sp>
      <p:sp>
        <p:nvSpPr>
          <p:cNvPr id="5" name="TextBox 4"/>
          <p:cNvSpPr txBox="1"/>
          <p:nvPr/>
        </p:nvSpPr>
        <p:spPr>
          <a:xfrm>
            <a:off x="0" y="6027003"/>
            <a:ext cx="4522573" cy="830997"/>
          </a:xfrm>
          <a:prstGeom prst="rect">
            <a:avLst/>
          </a:prstGeom>
          <a:solidFill>
            <a:schemeClr val="accent1">
              <a:lumMod val="60000"/>
              <a:lumOff val="40000"/>
            </a:schemeClr>
          </a:solidFill>
          <a:ln>
            <a:solidFill>
              <a:schemeClr val="accent1">
                <a:lumMod val="60000"/>
                <a:lumOff val="40000"/>
              </a:schemeClr>
            </a:solidFill>
          </a:ln>
        </p:spPr>
        <p:txBody>
          <a:bodyPr wrap="square" rtlCol="0">
            <a:spAutoFit/>
          </a:bodyPr>
          <a:lstStyle/>
          <a:p>
            <a:r>
              <a:rPr lang="en-US" sz="2400" b="1" dirty="0" smtClean="0">
                <a:solidFill>
                  <a:schemeClr val="bg1"/>
                </a:solidFill>
                <a:latin typeface="+mj-lt"/>
                <a:ea typeface="Arial" charset="0"/>
                <a:cs typeface="Arial" charset="0"/>
              </a:rPr>
              <a:t>Refugee women in leadership: </a:t>
            </a:r>
          </a:p>
          <a:p>
            <a:r>
              <a:rPr lang="en-US" sz="2400" b="1" dirty="0">
                <a:solidFill>
                  <a:schemeClr val="bg1"/>
                </a:solidFill>
                <a:latin typeface="+mj-lt"/>
                <a:ea typeface="Arial" charset="0"/>
                <a:cs typeface="Arial" charset="0"/>
              </a:rPr>
              <a:t>P</a:t>
            </a:r>
            <a:r>
              <a:rPr lang="en-US" sz="2400" b="1" dirty="0" smtClean="0">
                <a:solidFill>
                  <a:schemeClr val="bg1"/>
                </a:solidFill>
                <a:latin typeface="+mj-lt"/>
                <a:ea typeface="Arial" charset="0"/>
                <a:cs typeface="Arial" charset="0"/>
              </a:rPr>
              <a:t>ower through participation</a:t>
            </a:r>
            <a:endParaRPr lang="en-US" sz="2400" b="1" dirty="0">
              <a:solidFill>
                <a:schemeClr val="bg1"/>
              </a:solidFill>
              <a:latin typeface="+mj-lt"/>
              <a:ea typeface="Arial" charset="0"/>
              <a:cs typeface="Arial" charset="0"/>
            </a:endParaRPr>
          </a:p>
        </p:txBody>
      </p:sp>
    </p:spTree>
    <p:extLst>
      <p:ext uri="{BB962C8B-B14F-4D97-AF65-F5344CB8AC3E}">
        <p14:creationId xmlns:p14="http://schemas.microsoft.com/office/powerpoint/2010/main" val="170473968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38807" y="395379"/>
            <a:ext cx="7793256" cy="635633"/>
          </a:xfrm>
        </p:spPr>
        <p:txBody>
          <a:bodyPr/>
          <a:lstStyle/>
          <a:p>
            <a:r>
              <a:rPr lang="en-US" dirty="0" smtClean="0"/>
              <a:t>Women in leadership</a:t>
            </a:r>
            <a:endParaRPr lang="en-US" dirty="0"/>
          </a:p>
        </p:txBody>
      </p:sp>
      <p:sp>
        <p:nvSpPr>
          <p:cNvPr id="3" name="Content Placeholder 2"/>
          <p:cNvSpPr>
            <a:spLocks noGrp="1"/>
          </p:cNvSpPr>
          <p:nvPr>
            <p:ph idx="1"/>
          </p:nvPr>
        </p:nvSpPr>
        <p:spPr>
          <a:xfrm>
            <a:off x="738807" y="2382822"/>
            <a:ext cx="3923134" cy="4475178"/>
          </a:xfrm>
        </p:spPr>
        <p:txBody>
          <a:bodyPr/>
          <a:lstStyle/>
          <a:p>
            <a:r>
              <a:rPr lang="en-US" dirty="0" smtClean="0"/>
              <a:t>What leadership roles do women have now?</a:t>
            </a:r>
          </a:p>
          <a:p>
            <a:r>
              <a:rPr lang="en-US" dirty="0" smtClean="0"/>
              <a:t>What other roles could women take?</a:t>
            </a:r>
            <a:endParaRPr lang="en-US" dirty="0"/>
          </a:p>
        </p:txBody>
      </p:sp>
      <p:pic>
        <p:nvPicPr>
          <p:cNvPr id="4" name="Picture 5" descr="Ethiopia B&amp;W"/>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36696" y="1284028"/>
            <a:ext cx="3329666" cy="4652078"/>
          </a:xfrm>
          <a:prstGeom prst="rect">
            <a:avLst/>
          </a:prstGeom>
          <a:noFill/>
          <a:ln w="38100">
            <a:solidFill>
              <a:schemeClr val="accent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2982917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8" name="Oval 8"/>
          <p:cNvSpPr>
            <a:spLocks noChangeArrowheads="1"/>
          </p:cNvSpPr>
          <p:nvPr/>
        </p:nvSpPr>
        <p:spPr bwMode="auto">
          <a:xfrm>
            <a:off x="2124075" y="981075"/>
            <a:ext cx="5256213" cy="5226050"/>
          </a:xfrm>
          <a:prstGeom prst="ellipse">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0249" name="Oval 9"/>
          <p:cNvSpPr>
            <a:spLocks noChangeArrowheads="1"/>
          </p:cNvSpPr>
          <p:nvPr/>
        </p:nvSpPr>
        <p:spPr bwMode="auto">
          <a:xfrm>
            <a:off x="2771775" y="1773238"/>
            <a:ext cx="3960813" cy="3895725"/>
          </a:xfrm>
          <a:prstGeom prst="ellipse">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0250" name="Oval 10"/>
          <p:cNvSpPr>
            <a:spLocks noChangeArrowheads="1"/>
          </p:cNvSpPr>
          <p:nvPr/>
        </p:nvSpPr>
        <p:spPr bwMode="auto">
          <a:xfrm>
            <a:off x="3419475" y="2565400"/>
            <a:ext cx="2592388" cy="2405063"/>
          </a:xfrm>
          <a:prstGeom prst="ellipse">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0255" name="Text Box 15"/>
          <p:cNvSpPr txBox="1">
            <a:spLocks noChangeArrowheads="1"/>
          </p:cNvSpPr>
          <p:nvPr/>
        </p:nvSpPr>
        <p:spPr bwMode="auto">
          <a:xfrm>
            <a:off x="6310313" y="8905875"/>
            <a:ext cx="647700"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spcBef>
                <a:spcPct val="50000"/>
              </a:spcBef>
            </a:pPr>
            <a:endParaRPr lang="en-US" altLang="x-none" sz="1200" b="0">
              <a:effectLst/>
              <a:latin typeface="Times New Roman" charset="0"/>
            </a:endParaRPr>
          </a:p>
        </p:txBody>
      </p:sp>
      <p:sp>
        <p:nvSpPr>
          <p:cNvPr id="10268" name="Text Box 28"/>
          <p:cNvSpPr txBox="1">
            <a:spLocks noChangeArrowheads="1"/>
          </p:cNvSpPr>
          <p:nvPr/>
        </p:nvSpPr>
        <p:spPr bwMode="auto">
          <a:xfrm>
            <a:off x="4067175" y="1989138"/>
            <a:ext cx="1316038"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n-US" altLang="x-none" sz="2400">
                <a:effectLst>
                  <a:outerShdw blurRad="38100" dist="38100" dir="2700000" algn="tl">
                    <a:srgbClr val="C0C0C0"/>
                  </a:outerShdw>
                </a:effectLst>
              </a:rPr>
              <a:t>Family</a:t>
            </a:r>
          </a:p>
        </p:txBody>
      </p:sp>
      <p:sp>
        <p:nvSpPr>
          <p:cNvPr id="10269" name="Text Box 29"/>
          <p:cNvSpPr txBox="1">
            <a:spLocks noChangeArrowheads="1"/>
          </p:cNvSpPr>
          <p:nvPr/>
        </p:nvSpPr>
        <p:spPr bwMode="auto">
          <a:xfrm>
            <a:off x="3635375" y="1268413"/>
            <a:ext cx="2135188"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n-US" altLang="x-none" sz="2400">
                <a:effectLst>
                  <a:outerShdw blurRad="38100" dist="38100" dir="2700000" algn="tl">
                    <a:srgbClr val="C0C0C0"/>
                  </a:outerShdw>
                </a:effectLst>
              </a:rPr>
              <a:t>Community</a:t>
            </a:r>
          </a:p>
        </p:txBody>
      </p:sp>
      <p:sp>
        <p:nvSpPr>
          <p:cNvPr id="10270" name="Text Box 30"/>
          <p:cNvSpPr txBox="1">
            <a:spLocks noChangeArrowheads="1"/>
          </p:cNvSpPr>
          <p:nvPr/>
        </p:nvSpPr>
        <p:spPr bwMode="auto">
          <a:xfrm>
            <a:off x="900113" y="5661025"/>
            <a:ext cx="1433512"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n-US" altLang="x-none" sz="2400">
                <a:effectLst>
                  <a:outerShdw blurRad="38100" dist="38100" dir="2700000" algn="tl">
                    <a:srgbClr val="C0C0C0"/>
                  </a:outerShdw>
                </a:effectLst>
              </a:rPr>
              <a:t>Society</a:t>
            </a:r>
          </a:p>
        </p:txBody>
      </p:sp>
      <p:sp>
        <p:nvSpPr>
          <p:cNvPr id="10272" name="Text Box 32"/>
          <p:cNvSpPr txBox="1">
            <a:spLocks noChangeArrowheads="1"/>
          </p:cNvSpPr>
          <p:nvPr/>
        </p:nvSpPr>
        <p:spPr bwMode="auto">
          <a:xfrm>
            <a:off x="5795963" y="620713"/>
            <a:ext cx="2566987"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n-US" altLang="x-none" sz="2400">
                <a:effectLst>
                  <a:outerShdw blurRad="38100" dist="38100" dir="2700000" algn="tl">
                    <a:srgbClr val="C0C0C0"/>
                  </a:outerShdw>
                </a:effectLst>
              </a:rPr>
              <a:t>Organisations</a:t>
            </a:r>
          </a:p>
        </p:txBody>
      </p:sp>
      <p:pic>
        <p:nvPicPr>
          <p:cNvPr id="10273" name="Picture 33" descr="womens-log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40200" y="2997200"/>
            <a:ext cx="1074738" cy="13557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7898729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Women in leadership</a:t>
            </a:r>
            <a:endParaRPr lang="en-US" dirty="0"/>
          </a:p>
        </p:txBody>
      </p:sp>
      <p:sp>
        <p:nvSpPr>
          <p:cNvPr id="3" name="Content Placeholder 2"/>
          <p:cNvSpPr>
            <a:spLocks noGrp="1"/>
          </p:cNvSpPr>
          <p:nvPr>
            <p:ph idx="1"/>
          </p:nvPr>
        </p:nvSpPr>
        <p:spPr/>
        <p:txBody>
          <a:bodyPr/>
          <a:lstStyle/>
          <a:p>
            <a:r>
              <a:rPr lang="en-US" dirty="0" smtClean="0"/>
              <a:t>What support and resources would help women in their work as community leaders?</a:t>
            </a:r>
          </a:p>
          <a:p>
            <a:r>
              <a:rPr lang="en-US" dirty="0" smtClean="0"/>
              <a:t>What training do women need to become leaders?</a:t>
            </a:r>
            <a:endParaRPr lang="en-US" dirty="0"/>
          </a:p>
        </p:txBody>
      </p:sp>
      <p:pic>
        <p:nvPicPr>
          <p:cNvPr id="4" name="Picture 6" descr="Ethiopia B&amp;W 00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11757" y="3380516"/>
            <a:ext cx="2747962" cy="2625725"/>
          </a:xfrm>
          <a:prstGeom prst="rect">
            <a:avLst/>
          </a:prstGeom>
          <a:noFill/>
          <a:ln w="38100">
            <a:solidFill>
              <a:schemeClr val="accent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7693496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Setting course objectives</a:t>
            </a:r>
            <a:endParaRPr lang="en-US" dirty="0"/>
          </a:p>
        </p:txBody>
      </p:sp>
      <p:sp>
        <p:nvSpPr>
          <p:cNvPr id="3" name="Content Placeholder 2"/>
          <p:cNvSpPr>
            <a:spLocks noGrp="1"/>
          </p:cNvSpPr>
          <p:nvPr>
            <p:ph idx="1"/>
          </p:nvPr>
        </p:nvSpPr>
        <p:spPr/>
        <p:txBody>
          <a:bodyPr/>
          <a:lstStyle/>
          <a:p>
            <a:r>
              <a:rPr lang="en-US" dirty="0" smtClean="0"/>
              <a:t>What do participants want to learn from this training course?</a:t>
            </a:r>
          </a:p>
          <a:p>
            <a:endParaRPr lang="en-US" dirty="0"/>
          </a:p>
        </p:txBody>
      </p:sp>
      <p:pic>
        <p:nvPicPr>
          <p:cNvPr id="4" name="Picture 6" descr="Ethiopia B&amp;W 01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07092" y="2413654"/>
            <a:ext cx="4368461" cy="3586211"/>
          </a:xfrm>
          <a:prstGeom prst="rect">
            <a:avLst/>
          </a:prstGeom>
          <a:noFill/>
          <a:ln w="38100">
            <a:solidFill>
              <a:schemeClr val="accent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8025006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Human beings live and work in groups.</a:t>
            </a:r>
            <a:endParaRPr lang="en-US" dirty="0"/>
          </a:p>
        </p:txBody>
      </p:sp>
      <p:pic>
        <p:nvPicPr>
          <p:cNvPr id="4" name="Picture 10" descr="Training Ethiopia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2117852" y="1764887"/>
            <a:ext cx="5035296" cy="3523488"/>
          </a:xfrm>
          <a:prstGeom prst="rect">
            <a:avLst/>
          </a:prstGeom>
          <a:noFill/>
          <a:ln w="38100">
            <a:solidFill>
              <a:schemeClr val="accent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09687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There are many different kinds of groups.</a:t>
            </a:r>
            <a:endParaRPr lang="en-US" dirty="0"/>
          </a:p>
        </p:txBody>
      </p:sp>
      <p:sp>
        <p:nvSpPr>
          <p:cNvPr id="3" name="Content Placeholder 2"/>
          <p:cNvSpPr>
            <a:spLocks noGrp="1"/>
          </p:cNvSpPr>
          <p:nvPr>
            <p:ph idx="1"/>
          </p:nvPr>
        </p:nvSpPr>
        <p:spPr>
          <a:xfrm>
            <a:off x="689110" y="2009046"/>
            <a:ext cx="7793256" cy="4475178"/>
          </a:xfrm>
        </p:spPr>
        <p:txBody>
          <a:bodyPr/>
          <a:lstStyle/>
          <a:p>
            <a:pPr marL="514350" indent="-514350">
              <a:buAutoNum type="arabicPeriod"/>
            </a:pPr>
            <a:r>
              <a:rPr lang="en-US" dirty="0" smtClean="0"/>
              <a:t>Families</a:t>
            </a:r>
          </a:p>
          <a:p>
            <a:pPr marL="514350" indent="-514350">
              <a:buAutoNum type="arabicPeriod"/>
            </a:pPr>
            <a:r>
              <a:rPr lang="en-US" dirty="0" smtClean="0"/>
              <a:t>Tribes</a:t>
            </a:r>
          </a:p>
          <a:p>
            <a:pPr marL="514350" indent="-514350">
              <a:buAutoNum type="arabicPeriod"/>
            </a:pPr>
            <a:r>
              <a:rPr lang="en-US" dirty="0" smtClean="0"/>
              <a:t>Communities</a:t>
            </a:r>
          </a:p>
          <a:p>
            <a:pPr marL="514350" indent="-514350">
              <a:buAutoNum type="arabicPeriod"/>
            </a:pPr>
            <a:r>
              <a:rPr lang="en-US" dirty="0" smtClean="0"/>
              <a:t>Religious groups</a:t>
            </a:r>
          </a:p>
          <a:p>
            <a:pPr marL="514350" indent="-514350">
              <a:buAutoNum type="arabicPeriod"/>
            </a:pPr>
            <a:r>
              <a:rPr lang="en-US" dirty="0" smtClean="0"/>
              <a:t>Others?</a:t>
            </a:r>
          </a:p>
          <a:p>
            <a:pPr marL="514350" indent="-514350">
              <a:buAutoNum type="arabicPeriod"/>
            </a:pPr>
            <a:endParaRPr lang="en-US" dirty="0"/>
          </a:p>
        </p:txBody>
      </p:sp>
      <p:pic>
        <p:nvPicPr>
          <p:cNvPr id="4" name="Picture 6" descr="Ethiopia B&amp;W 01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70766" y="2205037"/>
            <a:ext cx="4226005" cy="2996550"/>
          </a:xfrm>
          <a:prstGeom prst="rect">
            <a:avLst/>
          </a:prstGeom>
          <a:noFill/>
          <a:ln w="38100">
            <a:solidFill>
              <a:schemeClr val="accent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6044975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People take many roles in groups.</a:t>
            </a:r>
            <a:endParaRPr lang="en-US" dirty="0"/>
          </a:p>
        </p:txBody>
      </p:sp>
      <p:sp>
        <p:nvSpPr>
          <p:cNvPr id="3" name="Content Placeholder 2"/>
          <p:cNvSpPr>
            <a:spLocks noGrp="1"/>
          </p:cNvSpPr>
          <p:nvPr>
            <p:ph idx="1"/>
          </p:nvPr>
        </p:nvSpPr>
        <p:spPr/>
        <p:txBody>
          <a:bodyPr/>
          <a:lstStyle/>
          <a:p>
            <a:r>
              <a:rPr lang="en-US" dirty="0" smtClean="0"/>
              <a:t>These include:</a:t>
            </a:r>
          </a:p>
          <a:p>
            <a:pPr marL="457200" indent="-457200">
              <a:buFont typeface="Arial" charset="0"/>
              <a:buChar char="•"/>
            </a:pPr>
            <a:r>
              <a:rPr lang="en-US" dirty="0" smtClean="0"/>
              <a:t>Leaders</a:t>
            </a:r>
          </a:p>
          <a:p>
            <a:pPr marL="457200" indent="-457200">
              <a:buFont typeface="Arial" charset="0"/>
              <a:buChar char="•"/>
            </a:pPr>
            <a:r>
              <a:rPr lang="en-US" dirty="0" smtClean="0"/>
              <a:t>Support people</a:t>
            </a:r>
          </a:p>
          <a:p>
            <a:pPr marL="457200" indent="-457200">
              <a:buFont typeface="Arial" charset="0"/>
              <a:buChar char="•"/>
            </a:pPr>
            <a:r>
              <a:rPr lang="en-US" dirty="0" smtClean="0"/>
              <a:t>Group clown</a:t>
            </a:r>
          </a:p>
          <a:p>
            <a:pPr marL="457200" indent="-457200">
              <a:buFont typeface="Arial" charset="0"/>
              <a:buChar char="•"/>
            </a:pPr>
            <a:r>
              <a:rPr lang="en-US" dirty="0" smtClean="0"/>
              <a:t>Troublemaker</a:t>
            </a:r>
          </a:p>
          <a:p>
            <a:pPr marL="457200" indent="-457200">
              <a:buFont typeface="Arial" charset="0"/>
              <a:buChar char="•"/>
            </a:pPr>
            <a:r>
              <a:rPr lang="en-US" dirty="0" smtClean="0"/>
              <a:t>Peacemaker</a:t>
            </a:r>
          </a:p>
          <a:p>
            <a:pPr marL="457200" indent="-457200">
              <a:buFont typeface="Arial" charset="0"/>
              <a:buChar char="•"/>
            </a:pPr>
            <a:r>
              <a:rPr lang="en-US" dirty="0" smtClean="0"/>
              <a:t>Others?</a:t>
            </a:r>
          </a:p>
          <a:p>
            <a:pPr marL="457200" indent="-457200">
              <a:buFont typeface="Arial" charset="0"/>
              <a:buChar char="•"/>
            </a:pPr>
            <a:endParaRPr lang="en-US" dirty="0"/>
          </a:p>
        </p:txBody>
      </p:sp>
      <p:pic>
        <p:nvPicPr>
          <p:cNvPr id="4" name="Picture 6" descr="Ethiopia B&amp;W 01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70766" y="2205037"/>
            <a:ext cx="4226005" cy="2996550"/>
          </a:xfrm>
          <a:prstGeom prst="rect">
            <a:avLst/>
          </a:prstGeom>
          <a:noFill/>
          <a:ln w="38100">
            <a:solidFill>
              <a:schemeClr val="accent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5481005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This training is about becoming women leaders.</a:t>
            </a:r>
            <a:endParaRPr lang="en-US" dirty="0"/>
          </a:p>
        </p:txBody>
      </p:sp>
      <p:pic>
        <p:nvPicPr>
          <p:cNvPr id="4" name="Picture 8" descr="Ethiopia B&amp;W 010"/>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3000784" y="1723765"/>
            <a:ext cx="3169907" cy="4475163"/>
          </a:xfrm>
          <a:prstGeom prst="rect">
            <a:avLst/>
          </a:prstGeom>
          <a:noFill/>
          <a:ln w="38100">
            <a:solidFill>
              <a:schemeClr val="accent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1957853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makes some women leaders?</a:t>
            </a:r>
            <a:endParaRPr lang="en-US" dirty="0"/>
          </a:p>
        </p:txBody>
      </p:sp>
      <p:pic>
        <p:nvPicPr>
          <p:cNvPr id="4" name="Picture 8" descr="Ethiopia B&amp;W 013"/>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2366105" y="1528893"/>
            <a:ext cx="4439265" cy="4475163"/>
          </a:xfrm>
          <a:prstGeom prst="rect">
            <a:avLst/>
          </a:prstGeom>
          <a:noFill/>
          <a:ln w="38100">
            <a:solidFill>
              <a:schemeClr val="accent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4520377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Types of leaders</a:t>
            </a:r>
            <a:endParaRPr lang="en-US" dirty="0"/>
          </a:p>
        </p:txBody>
      </p:sp>
      <p:sp>
        <p:nvSpPr>
          <p:cNvPr id="3" name="Content Placeholder 2"/>
          <p:cNvSpPr>
            <a:spLocks noGrp="1"/>
          </p:cNvSpPr>
          <p:nvPr>
            <p:ph idx="1"/>
          </p:nvPr>
        </p:nvSpPr>
        <p:spPr>
          <a:xfrm>
            <a:off x="738807" y="1289518"/>
            <a:ext cx="5482111" cy="4475178"/>
          </a:xfrm>
        </p:spPr>
        <p:txBody>
          <a:bodyPr/>
          <a:lstStyle/>
          <a:p>
            <a:r>
              <a:rPr lang="en-US" dirty="0" smtClean="0"/>
              <a:t>Some are good and some are bad.</a:t>
            </a:r>
          </a:p>
          <a:p>
            <a:r>
              <a:rPr lang="en-US" dirty="0" smtClean="0"/>
              <a:t>Some are very visible and easy to identify.</a:t>
            </a:r>
          </a:p>
          <a:p>
            <a:r>
              <a:rPr lang="en-US" dirty="0" smtClean="0"/>
              <a:t>Other leaders are quiet but they are respected and people follow their example.</a:t>
            </a:r>
          </a:p>
          <a:p>
            <a:endParaRPr lang="en-US" dirty="0"/>
          </a:p>
          <a:p>
            <a:endParaRPr lang="en-US" dirty="0"/>
          </a:p>
        </p:txBody>
      </p:sp>
      <p:pic>
        <p:nvPicPr>
          <p:cNvPr id="4" name="Picture 6" descr="Ethiopia B&amp;W 00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20918" y="1544127"/>
            <a:ext cx="2463187" cy="3657459"/>
          </a:xfrm>
          <a:prstGeom prst="rect">
            <a:avLst/>
          </a:prstGeom>
          <a:noFill/>
          <a:ln w="38100">
            <a:solidFill>
              <a:schemeClr val="accent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8204872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Types of leaders</a:t>
            </a:r>
            <a:endParaRPr lang="en-US" dirty="0"/>
          </a:p>
        </p:txBody>
      </p:sp>
      <p:sp>
        <p:nvSpPr>
          <p:cNvPr id="3" name="Content Placeholder 2"/>
          <p:cNvSpPr>
            <a:spLocks noGrp="1"/>
          </p:cNvSpPr>
          <p:nvPr>
            <p:ph idx="1"/>
          </p:nvPr>
        </p:nvSpPr>
        <p:spPr>
          <a:xfrm>
            <a:off x="738807" y="1289518"/>
            <a:ext cx="5197298" cy="4475178"/>
          </a:xfrm>
        </p:spPr>
        <p:txBody>
          <a:bodyPr/>
          <a:lstStyle/>
          <a:p>
            <a:r>
              <a:rPr lang="en-US" dirty="0" smtClean="0"/>
              <a:t>Some leaders are formal leaders, such as elders and camp committees.</a:t>
            </a:r>
          </a:p>
          <a:p>
            <a:r>
              <a:rPr lang="en-US" dirty="0" smtClean="0"/>
              <a:t>Some leaders are informal leaders </a:t>
            </a:r>
            <a:r>
              <a:rPr lang="mr-IN" dirty="0" smtClean="0"/>
              <a:t>–</a:t>
            </a:r>
            <a:r>
              <a:rPr lang="en-US" dirty="0" smtClean="0"/>
              <a:t> strong people who are trusted and respected.</a:t>
            </a:r>
          </a:p>
          <a:p>
            <a:r>
              <a:rPr lang="en-US" dirty="0" smtClean="0"/>
              <a:t>Some leaders are not liked and respected, and lead by fear.</a:t>
            </a:r>
            <a:endParaRPr lang="en-US" dirty="0"/>
          </a:p>
        </p:txBody>
      </p:sp>
      <p:pic>
        <p:nvPicPr>
          <p:cNvPr id="4" name="Picture 6" descr="Ethiopia B&amp;W 00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20918" y="1544127"/>
            <a:ext cx="2463187" cy="3657459"/>
          </a:xfrm>
          <a:prstGeom prst="rect">
            <a:avLst/>
          </a:prstGeom>
          <a:noFill/>
          <a:ln w="38100">
            <a:solidFill>
              <a:schemeClr val="accent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7213381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Why do we need WOMEN leaders?</a:t>
            </a:r>
            <a:endParaRPr lang="en-US" dirty="0"/>
          </a:p>
        </p:txBody>
      </p:sp>
      <p:pic>
        <p:nvPicPr>
          <p:cNvPr id="4" name="Picture 10" descr="Ethiopia B&amp;W 014"/>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1863982" y="1289050"/>
            <a:ext cx="5543037" cy="4475163"/>
          </a:xfrm>
          <a:prstGeom prst="rect">
            <a:avLst/>
          </a:prstGeom>
          <a:noFill/>
          <a:ln w="38100">
            <a:solidFill>
              <a:schemeClr val="accent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94252202"/>
      </p:ext>
    </p:extLst>
  </p:cSld>
  <p:clrMapOvr>
    <a:masterClrMapping/>
  </p:clrMapOvr>
  <p:timing>
    <p:tnLst>
      <p:par>
        <p:cTn id="1" dur="indefinite" restart="never" nodeType="tmRoot"/>
      </p:par>
    </p:tnLst>
  </p:timing>
</p:sld>
</file>

<file path=ppt/theme/theme1.xml><?xml version="1.0" encoding="utf-8"?>
<a:theme xmlns:a="http://schemas.openxmlformats.org/drawingml/2006/main" name="GCR project training theme ">
  <a:themeElements>
    <a:clrScheme name="Custom 7">
      <a:dk1>
        <a:srgbClr val="000000"/>
      </a:dk1>
      <a:lt1>
        <a:srgbClr val="FFFFFF"/>
      </a:lt1>
      <a:dk2>
        <a:srgbClr val="2C3C43"/>
      </a:dk2>
      <a:lt2>
        <a:srgbClr val="EBEBEB"/>
      </a:lt2>
      <a:accent1>
        <a:srgbClr val="632C90"/>
      </a:accent1>
      <a:accent2>
        <a:srgbClr val="00FF00"/>
      </a:accent2>
      <a:accent3>
        <a:srgbClr val="E6B91E"/>
      </a:accent3>
      <a:accent4>
        <a:srgbClr val="E76618"/>
      </a:accent4>
      <a:accent5>
        <a:srgbClr val="C42F1A"/>
      </a:accent5>
      <a:accent6>
        <a:srgbClr val="918655"/>
      </a:accent6>
      <a:hlink>
        <a:srgbClr val="99CA3C"/>
      </a:hlink>
      <a:folHlink>
        <a:srgbClr val="B9D18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GCR project training theme " id="{4BD4B07A-67F6-B24A-9E99-5DB465511046}" vid="{3422F1C3-022F-AF4A-8315-A92E33836F91}"/>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Facet</Template>
  <TotalTime>358</TotalTime>
  <Words>983</Words>
  <Application>Microsoft Macintosh PowerPoint</Application>
  <PresentationFormat>On-screen Show (4:3)</PresentationFormat>
  <Paragraphs>146</Paragraphs>
  <Slides>13</Slides>
  <Notes>12</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13</vt:i4>
      </vt:variant>
    </vt:vector>
  </HeadingPairs>
  <TitlesOfParts>
    <vt:vector size="19" baseType="lpstr">
      <vt:lpstr>Calibri</vt:lpstr>
      <vt:lpstr>Trebuchet MS</vt:lpstr>
      <vt:lpstr>Wingdings 3</vt:lpstr>
      <vt:lpstr>Arial</vt:lpstr>
      <vt:lpstr>Times New Roman</vt:lpstr>
      <vt:lpstr>GCR project training theme </vt:lpstr>
      <vt:lpstr>   Session 2:  What is leadership? Why do we need women leaders?</vt:lpstr>
      <vt:lpstr>Human beings live and work in groups.</vt:lpstr>
      <vt:lpstr>There are many different kinds of groups.</vt:lpstr>
      <vt:lpstr>People take many roles in groups.</vt:lpstr>
      <vt:lpstr>This training is about becoming women leaders.</vt:lpstr>
      <vt:lpstr>What makes some women leaders?</vt:lpstr>
      <vt:lpstr>Types of leaders</vt:lpstr>
      <vt:lpstr>Types of leaders</vt:lpstr>
      <vt:lpstr>Why do we need WOMEN leaders?</vt:lpstr>
      <vt:lpstr>Women in leadership</vt:lpstr>
      <vt:lpstr>PowerPoint Presentation</vt:lpstr>
      <vt:lpstr>Women in leadership</vt:lpstr>
      <vt:lpstr>Setting course objectives</vt:lpstr>
    </vt:vector>
  </TitlesOfParts>
  <Company/>
  <LinksUpToDate>false</LinksUpToDate>
  <SharedDoc>false</SharedDoc>
  <HyperlinksChanged>false</HyperlinksChanged>
  <AppVersion>15.0031</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Human Rights:  What they mean to us </dc:title>
  <dc:creator>Geraldine Doney</dc:creator>
  <cp:lastModifiedBy>Emma Pittaway</cp:lastModifiedBy>
  <cp:revision>41</cp:revision>
  <dcterms:created xsi:type="dcterms:W3CDTF">2019-02-07T05:11:12Z</dcterms:created>
  <dcterms:modified xsi:type="dcterms:W3CDTF">2019-06-19T05:54:16Z</dcterms:modified>
</cp:coreProperties>
</file>