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878" r:id="rId2"/>
  </p:sldMasterIdLst>
  <p:notesMasterIdLst>
    <p:notesMasterId r:id="rId20"/>
  </p:notesMasterIdLst>
  <p:handoutMasterIdLst>
    <p:handoutMasterId r:id="rId21"/>
  </p:handoutMasterIdLst>
  <p:sldIdLst>
    <p:sldId id="322" r:id="rId3"/>
    <p:sldId id="1148" r:id="rId4"/>
    <p:sldId id="1146" r:id="rId5"/>
    <p:sldId id="1147" r:id="rId6"/>
    <p:sldId id="1161" r:id="rId7"/>
    <p:sldId id="1160" r:id="rId8"/>
    <p:sldId id="1149" r:id="rId9"/>
    <p:sldId id="1151" r:id="rId10"/>
    <p:sldId id="1156" r:id="rId11"/>
    <p:sldId id="1152" r:id="rId12"/>
    <p:sldId id="1153" r:id="rId13"/>
    <p:sldId id="1155" r:id="rId14"/>
    <p:sldId id="1158" r:id="rId15"/>
    <p:sldId id="1159" r:id="rId16"/>
    <p:sldId id="1154" r:id="rId17"/>
    <p:sldId id="1079" r:id="rId18"/>
    <p:sldId id="1150" r:id="rId19"/>
  </p:sldIdLst>
  <p:sldSz cx="9144000" cy="6858000" type="screen4x3"/>
  <p:notesSz cx="6792913" cy="9925050"/>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135"/>
    <a:srgbClr val="7030A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8182" autoAdjust="0"/>
    <p:restoredTop sz="93557" autoAdjust="0"/>
  </p:normalViewPr>
  <p:slideViewPr>
    <p:cSldViewPr snapToGrid="0" snapToObjects="1">
      <p:cViewPr varScale="1">
        <p:scale>
          <a:sx n="64" d="100"/>
          <a:sy n="64" d="100"/>
        </p:scale>
        <p:origin x="1240" y="48"/>
      </p:cViewPr>
      <p:guideLst/>
    </p:cSldViewPr>
  </p:slideViewPr>
  <p:outlineViewPr>
    <p:cViewPr>
      <p:scale>
        <a:sx n="33" d="100"/>
        <a:sy n="33" d="100"/>
      </p:scale>
      <p:origin x="0" y="0"/>
    </p:cViewPr>
  </p:outlineViewPr>
  <p:notesTextViewPr>
    <p:cViewPr>
      <p:scale>
        <a:sx n="400" d="100"/>
        <a:sy n="400" d="100"/>
      </p:scale>
      <p:origin x="0" y="0"/>
    </p:cViewPr>
  </p:notesTextViewPr>
  <p:sorterViewPr>
    <p:cViewPr varScale="1">
      <p:scale>
        <a:sx n="1" d="1"/>
        <a:sy n="1" d="1"/>
      </p:scale>
      <p:origin x="0" y="0"/>
    </p:cViewPr>
  </p:sorterViewPr>
  <p:notesViewPr>
    <p:cSldViewPr snapToGrid="0" snapToObjects="1">
      <p:cViewPr varScale="1">
        <p:scale>
          <a:sx n="49" d="100"/>
          <a:sy n="49" d="100"/>
        </p:scale>
        <p:origin x="274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6626BD-C9A3-717B-D2C7-4525CF75F5DB}"/>
              </a:ext>
            </a:extLst>
          </p:cNvPr>
          <p:cNvSpPr>
            <a:spLocks noGrp="1"/>
          </p:cNvSpPr>
          <p:nvPr>
            <p:ph type="hdr" sz="quarter"/>
          </p:nvPr>
        </p:nvSpPr>
        <p:spPr>
          <a:xfrm>
            <a:off x="0" y="0"/>
            <a:ext cx="2943225" cy="496888"/>
          </a:xfrm>
          <a:prstGeom prst="rect">
            <a:avLst/>
          </a:prstGeom>
        </p:spPr>
        <p:txBody>
          <a:bodyPr vert="horz" lIns="90959" tIns="45479" rIns="90959" bIns="45479" rtlCol="0"/>
          <a:lstStyle>
            <a:lvl1pPr algn="l">
              <a:defRPr sz="1200">
                <a:latin typeface="Trebuchet MS" panose="020B0703020202090204" pitchFamily="34" charset="0"/>
              </a:defRPr>
            </a:lvl1pPr>
          </a:lstStyle>
          <a:p>
            <a:pPr>
              <a:defRPr/>
            </a:pPr>
            <a:endParaRPr lang="en-US"/>
          </a:p>
        </p:txBody>
      </p:sp>
      <p:sp>
        <p:nvSpPr>
          <p:cNvPr id="3" name="Date Placeholder 2">
            <a:extLst>
              <a:ext uri="{FF2B5EF4-FFF2-40B4-BE49-F238E27FC236}">
                <a16:creationId xmlns:a16="http://schemas.microsoft.com/office/drawing/2014/main" id="{2BC68CA5-4684-9148-2BE5-6A6B19811A9D}"/>
              </a:ext>
            </a:extLst>
          </p:cNvPr>
          <p:cNvSpPr>
            <a:spLocks noGrp="1"/>
          </p:cNvSpPr>
          <p:nvPr>
            <p:ph type="dt" sz="quarter" idx="1"/>
          </p:nvPr>
        </p:nvSpPr>
        <p:spPr>
          <a:xfrm>
            <a:off x="3848100" y="0"/>
            <a:ext cx="2943225" cy="496888"/>
          </a:xfrm>
          <a:prstGeom prst="rect">
            <a:avLst/>
          </a:prstGeom>
        </p:spPr>
        <p:txBody>
          <a:bodyPr vert="horz" lIns="90959" tIns="45479" rIns="90959" bIns="45479" rtlCol="0"/>
          <a:lstStyle>
            <a:lvl1pPr algn="r">
              <a:defRPr sz="1200">
                <a:latin typeface="Trebuchet MS" panose="020B0703020202090204" pitchFamily="34" charset="0"/>
              </a:defRPr>
            </a:lvl1pPr>
          </a:lstStyle>
          <a:p>
            <a:pPr>
              <a:defRPr/>
            </a:pPr>
            <a:fld id="{EE56E370-1492-413F-AD0C-2E3E697D4F0F}" type="datetimeFigureOut">
              <a:rPr lang="en-US"/>
              <a:pPr>
                <a:defRPr/>
              </a:pPr>
              <a:t>7/12/2024</a:t>
            </a:fld>
            <a:endParaRPr lang="en-US" dirty="0"/>
          </a:p>
        </p:txBody>
      </p:sp>
      <p:sp>
        <p:nvSpPr>
          <p:cNvPr id="4" name="Footer Placeholder 3">
            <a:extLst>
              <a:ext uri="{FF2B5EF4-FFF2-40B4-BE49-F238E27FC236}">
                <a16:creationId xmlns:a16="http://schemas.microsoft.com/office/drawing/2014/main" id="{CA137F65-9BFE-3A22-98C4-C80EDE8A109D}"/>
              </a:ext>
            </a:extLst>
          </p:cNvPr>
          <p:cNvSpPr>
            <a:spLocks noGrp="1"/>
          </p:cNvSpPr>
          <p:nvPr>
            <p:ph type="ftr" sz="quarter" idx="2"/>
          </p:nvPr>
        </p:nvSpPr>
        <p:spPr>
          <a:xfrm>
            <a:off x="0" y="9428163"/>
            <a:ext cx="2943225" cy="496887"/>
          </a:xfrm>
          <a:prstGeom prst="rect">
            <a:avLst/>
          </a:prstGeom>
        </p:spPr>
        <p:txBody>
          <a:bodyPr vert="horz" lIns="90959" tIns="45479" rIns="90959" bIns="45479" rtlCol="0" anchor="b"/>
          <a:lstStyle>
            <a:lvl1pPr algn="l">
              <a:defRPr sz="1200">
                <a:latin typeface="Trebuchet MS" panose="020B070302020209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E3568B9-19C9-652B-006D-3962826AB659}"/>
              </a:ext>
            </a:extLst>
          </p:cNvPr>
          <p:cNvSpPr>
            <a:spLocks noGrp="1"/>
          </p:cNvSpPr>
          <p:nvPr>
            <p:ph type="sldNum" sz="quarter" idx="3"/>
          </p:nvPr>
        </p:nvSpPr>
        <p:spPr>
          <a:xfrm>
            <a:off x="3848100" y="9428163"/>
            <a:ext cx="2943225" cy="496887"/>
          </a:xfrm>
          <a:prstGeom prst="rect">
            <a:avLst/>
          </a:prstGeom>
        </p:spPr>
        <p:txBody>
          <a:bodyPr vert="horz" lIns="90959" tIns="45479" rIns="90959" bIns="45479" rtlCol="0" anchor="b"/>
          <a:lstStyle>
            <a:lvl1pPr algn="r">
              <a:defRPr sz="1200">
                <a:latin typeface="Trebuchet MS" panose="020B0703020202090204" pitchFamily="34" charset="0"/>
              </a:defRPr>
            </a:lvl1pPr>
          </a:lstStyle>
          <a:p>
            <a:pPr>
              <a:defRPr/>
            </a:pPr>
            <a:fld id="{64E48744-4ECD-43D8-8E44-54B4A6931BA9}"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56177A-9D12-A821-B7A9-CCC2D25AA705}"/>
              </a:ext>
            </a:extLst>
          </p:cNvPr>
          <p:cNvSpPr>
            <a:spLocks noGrp="1"/>
          </p:cNvSpPr>
          <p:nvPr>
            <p:ph type="hdr" sz="quarter"/>
          </p:nvPr>
        </p:nvSpPr>
        <p:spPr>
          <a:xfrm>
            <a:off x="0" y="0"/>
            <a:ext cx="2943225" cy="496888"/>
          </a:xfrm>
          <a:prstGeom prst="rect">
            <a:avLst/>
          </a:prstGeom>
        </p:spPr>
        <p:txBody>
          <a:bodyPr vert="horz" lIns="90959" tIns="45479" rIns="90959" bIns="45479" rtlCol="0"/>
          <a:lstStyle>
            <a:lvl1pPr algn="l">
              <a:defRPr sz="1200">
                <a:latin typeface="Trebuchet MS" panose="020B0703020202090204" pitchFamily="34" charset="0"/>
              </a:defRPr>
            </a:lvl1pPr>
          </a:lstStyle>
          <a:p>
            <a:pPr>
              <a:defRPr/>
            </a:pPr>
            <a:endParaRPr lang="en-US"/>
          </a:p>
        </p:txBody>
      </p:sp>
      <p:sp>
        <p:nvSpPr>
          <p:cNvPr id="3" name="Date Placeholder 2">
            <a:extLst>
              <a:ext uri="{FF2B5EF4-FFF2-40B4-BE49-F238E27FC236}">
                <a16:creationId xmlns:a16="http://schemas.microsoft.com/office/drawing/2014/main" id="{C6A60E7C-7EDB-A26C-3916-046FAF51E0A6}"/>
              </a:ext>
            </a:extLst>
          </p:cNvPr>
          <p:cNvSpPr>
            <a:spLocks noGrp="1"/>
          </p:cNvSpPr>
          <p:nvPr>
            <p:ph type="dt" idx="1"/>
          </p:nvPr>
        </p:nvSpPr>
        <p:spPr>
          <a:xfrm>
            <a:off x="3848100" y="0"/>
            <a:ext cx="2943225" cy="496888"/>
          </a:xfrm>
          <a:prstGeom prst="rect">
            <a:avLst/>
          </a:prstGeom>
        </p:spPr>
        <p:txBody>
          <a:bodyPr vert="horz" lIns="90959" tIns="45479" rIns="90959" bIns="45479" rtlCol="0"/>
          <a:lstStyle>
            <a:lvl1pPr algn="r">
              <a:defRPr sz="1200">
                <a:latin typeface="Trebuchet MS" panose="020B0703020202090204" pitchFamily="34" charset="0"/>
              </a:defRPr>
            </a:lvl1pPr>
          </a:lstStyle>
          <a:p>
            <a:pPr>
              <a:defRPr/>
            </a:pPr>
            <a:fld id="{18A4F67B-F4C5-49C0-91EA-3865E19D67D9}" type="datetimeFigureOut">
              <a:rPr lang="en-US"/>
              <a:pPr>
                <a:defRPr/>
              </a:pPr>
              <a:t>7/12/2024</a:t>
            </a:fld>
            <a:endParaRPr lang="en-US" dirty="0"/>
          </a:p>
        </p:txBody>
      </p:sp>
      <p:sp>
        <p:nvSpPr>
          <p:cNvPr id="4" name="Slide Image Placeholder 3">
            <a:extLst>
              <a:ext uri="{FF2B5EF4-FFF2-40B4-BE49-F238E27FC236}">
                <a16:creationId xmlns:a16="http://schemas.microsoft.com/office/drawing/2014/main" id="{9AB52579-A085-6093-189D-B1AC4B728D79}"/>
              </a:ext>
            </a:extLst>
          </p:cNvPr>
          <p:cNvSpPr>
            <a:spLocks noGrp="1" noRot="1" noChangeAspect="1"/>
          </p:cNvSpPr>
          <p:nvPr>
            <p:ph type="sldImg" idx="2"/>
          </p:nvPr>
        </p:nvSpPr>
        <p:spPr>
          <a:xfrm>
            <a:off x="1163638" y="1239838"/>
            <a:ext cx="4465637" cy="3349625"/>
          </a:xfrm>
          <a:prstGeom prst="rect">
            <a:avLst/>
          </a:prstGeom>
          <a:noFill/>
          <a:ln w="12700">
            <a:solidFill>
              <a:prstClr val="black"/>
            </a:solidFill>
          </a:ln>
        </p:spPr>
        <p:txBody>
          <a:bodyPr vert="horz" lIns="90959" tIns="45479" rIns="90959" bIns="45479" rtlCol="0" anchor="ctr"/>
          <a:lstStyle/>
          <a:p>
            <a:pPr lvl="0"/>
            <a:endParaRPr lang="en-US" noProof="0" dirty="0"/>
          </a:p>
        </p:txBody>
      </p:sp>
      <p:sp>
        <p:nvSpPr>
          <p:cNvPr id="5" name="Notes Placeholder 4">
            <a:extLst>
              <a:ext uri="{FF2B5EF4-FFF2-40B4-BE49-F238E27FC236}">
                <a16:creationId xmlns:a16="http://schemas.microsoft.com/office/drawing/2014/main" id="{F1E45D5A-64C5-3C31-D7E3-58EDB95DB586}"/>
              </a:ext>
            </a:extLst>
          </p:cNvPr>
          <p:cNvSpPr>
            <a:spLocks noGrp="1"/>
          </p:cNvSpPr>
          <p:nvPr>
            <p:ph type="body" sz="quarter" idx="3"/>
          </p:nvPr>
        </p:nvSpPr>
        <p:spPr>
          <a:xfrm>
            <a:off x="679450" y="4776788"/>
            <a:ext cx="5434013" cy="3908425"/>
          </a:xfrm>
          <a:prstGeom prst="rect">
            <a:avLst/>
          </a:prstGeom>
        </p:spPr>
        <p:txBody>
          <a:bodyPr vert="horz" lIns="90959" tIns="45479" rIns="90959" bIns="4547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E17F555-3CEF-55C8-DCC1-DCE013A39364}"/>
              </a:ext>
            </a:extLst>
          </p:cNvPr>
          <p:cNvSpPr>
            <a:spLocks noGrp="1"/>
          </p:cNvSpPr>
          <p:nvPr>
            <p:ph type="ftr" sz="quarter" idx="4"/>
          </p:nvPr>
        </p:nvSpPr>
        <p:spPr>
          <a:xfrm>
            <a:off x="0" y="9428163"/>
            <a:ext cx="2943225" cy="496887"/>
          </a:xfrm>
          <a:prstGeom prst="rect">
            <a:avLst/>
          </a:prstGeom>
        </p:spPr>
        <p:txBody>
          <a:bodyPr vert="horz" lIns="90959" tIns="45479" rIns="90959" bIns="45479" rtlCol="0" anchor="b"/>
          <a:lstStyle>
            <a:lvl1pPr algn="l">
              <a:defRPr sz="1200">
                <a:latin typeface="Trebuchet MS" panose="020B070302020209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478BA61-E06F-1995-888B-279A1AC6C62F}"/>
              </a:ext>
            </a:extLst>
          </p:cNvPr>
          <p:cNvSpPr>
            <a:spLocks noGrp="1"/>
          </p:cNvSpPr>
          <p:nvPr>
            <p:ph type="sldNum" sz="quarter" idx="5"/>
          </p:nvPr>
        </p:nvSpPr>
        <p:spPr>
          <a:xfrm>
            <a:off x="3848100" y="9428163"/>
            <a:ext cx="2943225" cy="496887"/>
          </a:xfrm>
          <a:prstGeom prst="rect">
            <a:avLst/>
          </a:prstGeom>
        </p:spPr>
        <p:txBody>
          <a:bodyPr vert="horz" lIns="90959" tIns="45479" rIns="90959" bIns="45479" rtlCol="0" anchor="b"/>
          <a:lstStyle>
            <a:lvl1pPr algn="r">
              <a:defRPr sz="1200">
                <a:latin typeface="Trebuchet MS" panose="020B0703020202090204" pitchFamily="34" charset="0"/>
              </a:defRPr>
            </a:lvl1pPr>
          </a:lstStyle>
          <a:p>
            <a:pPr>
              <a:defRPr/>
            </a:pPr>
            <a:fld id="{5F5B608B-B2B5-48C6-BD4C-CBB4C42ABD7B}"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fugee-women-participation-sgbv-tool.com/reciprocal-research/"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0CF709-A310-89FD-D1B6-523A156E6E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B496269-390D-541B-61A4-F01132A87A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Facilitators Notes</a:t>
            </a:r>
          </a:p>
          <a:p>
            <a:pPr>
              <a:defRPr/>
            </a:pPr>
            <a:endParaRPr lang="en-AU" b="0" dirty="0">
              <a:latin typeface="Arial" panose="020B0604020202020204" pitchFamily="34" charset="0"/>
              <a:ea typeface="Cambria" panose="02040503050406030204" pitchFamily="18" charset="0"/>
              <a:cs typeface="Arial" panose="020B0604020202020204" pitchFamily="34" charset="0"/>
            </a:endParaRPr>
          </a:p>
          <a:p>
            <a:pPr>
              <a:defRPr/>
            </a:pPr>
            <a:r>
              <a:rPr lang="en-AU" b="0" dirty="0">
                <a:latin typeface="Arial" panose="020B0604020202020204" pitchFamily="34" charset="0"/>
                <a:ea typeface="Cambria" panose="02040503050406030204" pitchFamily="18" charset="0"/>
                <a:cs typeface="Arial" panose="020B0604020202020204" pitchFamily="34" charset="0"/>
              </a:rPr>
              <a:t>In this Session we will:</a:t>
            </a:r>
          </a:p>
          <a:p>
            <a:pPr>
              <a:defRPr/>
            </a:pPr>
            <a:endParaRPr lang="en-AU" b="0" dirty="0">
              <a:latin typeface="Arial" panose="020B0604020202020204" pitchFamily="34" charset="0"/>
              <a:ea typeface="Cambria" panose="02040503050406030204" pitchFamily="18" charset="0"/>
              <a:cs typeface="Arial" panose="020B0604020202020204" pitchFamily="34" charset="0"/>
            </a:endParaRPr>
          </a:p>
          <a:p>
            <a:pPr marL="342900" indent="-342900">
              <a:buFont typeface="Arial" panose="020B0604020202020204" pitchFamily="34" charset="0"/>
              <a:buChar char="•"/>
              <a:defRPr/>
            </a:pPr>
            <a:r>
              <a:rPr lang="en-AU" b="0" dirty="0">
                <a:latin typeface="Arial" panose="020B0604020202020204" pitchFamily="34" charset="0"/>
                <a:ea typeface="Cambria" panose="02040503050406030204" pitchFamily="18" charset="0"/>
                <a:cs typeface="Arial" panose="020B0604020202020204" pitchFamily="34" charset="0"/>
              </a:rPr>
              <a:t>Identify the major structural barries faced by  WRLOs at a local level,  including lack of registration.</a:t>
            </a:r>
          </a:p>
          <a:p>
            <a:pPr marL="342900" indent="-342900">
              <a:buFont typeface="Arial" panose="020B0604020202020204" pitchFamily="34" charset="0"/>
              <a:buChar char="•"/>
              <a:defRPr/>
            </a:pPr>
            <a:endParaRPr lang="en-AU" b="0" dirty="0">
              <a:latin typeface="Arial" panose="020B0604020202020204" pitchFamily="34" charset="0"/>
              <a:ea typeface="Cambria" panose="02040503050406030204" pitchFamily="18" charset="0"/>
              <a:cs typeface="Arial" panose="020B0604020202020204" pitchFamily="34" charset="0"/>
            </a:endParaRPr>
          </a:p>
          <a:p>
            <a:pPr marL="342900" indent="-342900">
              <a:buFont typeface="Arial" panose="020B0604020202020204" pitchFamily="34" charset="0"/>
              <a:buChar char="•"/>
              <a:defRPr/>
            </a:pPr>
            <a:r>
              <a:rPr lang="en-AU" b="0" dirty="0">
                <a:latin typeface="Arial" panose="020B0604020202020204" pitchFamily="34" charset="0"/>
                <a:ea typeface="Cambria" panose="02040503050406030204" pitchFamily="18" charset="0"/>
                <a:cs typeface="Arial" panose="020B0604020202020204" pitchFamily="34" charset="0"/>
              </a:rPr>
              <a:t>Trial tools to identify these and develop solutions.</a:t>
            </a:r>
          </a:p>
          <a:p>
            <a:pPr eaLnBrk="1" hangingPunct="1">
              <a:spcBef>
                <a:spcPct val="0"/>
              </a:spcBef>
            </a:pPr>
            <a:endParaRPr lang="en-US" altLang="en-US" dirty="0"/>
          </a:p>
        </p:txBody>
      </p:sp>
      <p:sp>
        <p:nvSpPr>
          <p:cNvPr id="7172" name="Slide Number Placeholder 3">
            <a:extLst>
              <a:ext uri="{FF2B5EF4-FFF2-40B4-BE49-F238E27FC236}">
                <a16:creationId xmlns:a16="http://schemas.microsoft.com/office/drawing/2014/main" id="{6C4C616C-B2B5-E5A5-6671-43DF6D89FD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38188" indent="-284163">
              <a:defRPr>
                <a:solidFill>
                  <a:schemeClr val="tx1"/>
                </a:solidFill>
                <a:latin typeface="Trebuchet MS" panose="020B0603020202020204" pitchFamily="34" charset="0"/>
              </a:defRPr>
            </a:lvl2pPr>
            <a:lvl3pPr marL="1136650" indent="-227013">
              <a:defRPr>
                <a:solidFill>
                  <a:schemeClr val="tx1"/>
                </a:solidFill>
                <a:latin typeface="Trebuchet MS" panose="020B0603020202020204" pitchFamily="34" charset="0"/>
              </a:defRPr>
            </a:lvl3pPr>
            <a:lvl4pPr marL="1590675" indent="-227013">
              <a:defRPr>
                <a:solidFill>
                  <a:schemeClr val="tx1"/>
                </a:solidFill>
                <a:latin typeface="Trebuchet MS" panose="020B0603020202020204" pitchFamily="34" charset="0"/>
              </a:defRPr>
            </a:lvl4pPr>
            <a:lvl5pPr marL="2046288" indent="-227013">
              <a:defRPr>
                <a:solidFill>
                  <a:schemeClr val="tx1"/>
                </a:solidFill>
                <a:latin typeface="Trebuchet MS" panose="020B0603020202020204" pitchFamily="34" charset="0"/>
              </a:defRPr>
            </a:lvl5pPr>
            <a:lvl6pPr marL="2503488" indent="-227013" eaLnBrk="0" fontAlgn="base" hangingPunct="0">
              <a:spcBef>
                <a:spcPct val="0"/>
              </a:spcBef>
              <a:spcAft>
                <a:spcPct val="0"/>
              </a:spcAft>
              <a:defRPr>
                <a:solidFill>
                  <a:schemeClr val="tx1"/>
                </a:solidFill>
                <a:latin typeface="Trebuchet MS" panose="020B0603020202020204" pitchFamily="34" charset="0"/>
              </a:defRPr>
            </a:lvl6pPr>
            <a:lvl7pPr marL="2960688" indent="-227013" eaLnBrk="0" fontAlgn="base" hangingPunct="0">
              <a:spcBef>
                <a:spcPct val="0"/>
              </a:spcBef>
              <a:spcAft>
                <a:spcPct val="0"/>
              </a:spcAft>
              <a:defRPr>
                <a:solidFill>
                  <a:schemeClr val="tx1"/>
                </a:solidFill>
                <a:latin typeface="Trebuchet MS" panose="020B0603020202020204" pitchFamily="34" charset="0"/>
              </a:defRPr>
            </a:lvl7pPr>
            <a:lvl8pPr marL="3417888" indent="-227013" eaLnBrk="0" fontAlgn="base" hangingPunct="0">
              <a:spcBef>
                <a:spcPct val="0"/>
              </a:spcBef>
              <a:spcAft>
                <a:spcPct val="0"/>
              </a:spcAft>
              <a:defRPr>
                <a:solidFill>
                  <a:schemeClr val="tx1"/>
                </a:solidFill>
                <a:latin typeface="Trebuchet MS" panose="020B0603020202020204" pitchFamily="34" charset="0"/>
              </a:defRPr>
            </a:lvl8pPr>
            <a:lvl9pPr marL="3875088" indent="-227013" eaLnBrk="0" fontAlgn="base" hangingPunct="0">
              <a:spcBef>
                <a:spcPct val="0"/>
              </a:spcBef>
              <a:spcAft>
                <a:spcPct val="0"/>
              </a:spcAft>
              <a:defRPr>
                <a:solidFill>
                  <a:schemeClr val="tx1"/>
                </a:solidFill>
                <a:latin typeface="Trebuchet MS" panose="020B0603020202020204" pitchFamily="34" charset="0"/>
              </a:defRPr>
            </a:lvl9pPr>
          </a:lstStyle>
          <a:p>
            <a:fld id="{8B7DDBEA-83B2-4699-AD2F-CA7706EB607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this exercise may require some local research.</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10</a:t>
            </a:fld>
            <a:endParaRPr lang="en-US" dirty="0"/>
          </a:p>
        </p:txBody>
      </p:sp>
    </p:spTree>
    <p:extLst>
      <p:ext uri="{BB962C8B-B14F-4D97-AF65-F5344CB8AC3E}">
        <p14:creationId xmlns:p14="http://schemas.microsoft.com/office/powerpoint/2010/main" val="255826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above</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11</a:t>
            </a:fld>
            <a:endParaRPr lang="en-US" dirty="0"/>
          </a:p>
        </p:txBody>
      </p:sp>
    </p:spTree>
    <p:extLst>
      <p:ext uri="{BB962C8B-B14F-4D97-AF65-F5344CB8AC3E}">
        <p14:creationId xmlns:p14="http://schemas.microsoft.com/office/powerpoint/2010/main" val="265629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100" dirty="0">
                <a:latin typeface="Arial" panose="020B0604020202020204" pitchFamily="34" charset="0"/>
                <a:ea typeface="Aptos" panose="020B0004020202020204" pitchFamily="34" charset="0"/>
                <a:cs typeface="Arial" panose="020B0604020202020204" pitchFamily="34" charset="0"/>
              </a:rPr>
              <a:t>If time allows, it would be better to discuss the information needed to do this exercise and set it as a homework task.</a:t>
            </a:r>
            <a:endParaRPr lang="en-AU" sz="1100" dirty="0"/>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12</a:t>
            </a:fld>
            <a:endParaRPr lang="en-US" dirty="0"/>
          </a:p>
        </p:txBody>
      </p:sp>
    </p:spTree>
    <p:extLst>
      <p:ext uri="{BB962C8B-B14F-4D97-AF65-F5344CB8AC3E}">
        <p14:creationId xmlns:p14="http://schemas.microsoft.com/office/powerpoint/2010/main" val="914951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200" dirty="0">
                <a:latin typeface="Arial" panose="020B0604020202020204" pitchFamily="34" charset="0"/>
                <a:ea typeface="Aptos" panose="020B0004020202020204" pitchFamily="34" charset="0"/>
                <a:cs typeface="Arial" panose="020B0604020202020204" pitchFamily="34" charset="0"/>
              </a:rPr>
              <a:t>If time allows, it would be better to discuss the information needed to do this exercise and set it as a homework task.</a:t>
            </a:r>
            <a:endParaRPr lang="en-AU" sz="1200" dirty="0"/>
          </a:p>
          <a:p>
            <a:endParaRPr lang="en-AU" dirty="0"/>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13</a:t>
            </a:fld>
            <a:endParaRPr lang="en-US" dirty="0"/>
          </a:p>
        </p:txBody>
      </p:sp>
    </p:spTree>
    <p:extLst>
      <p:ext uri="{BB962C8B-B14F-4D97-AF65-F5344CB8AC3E}">
        <p14:creationId xmlns:p14="http://schemas.microsoft.com/office/powerpoint/2010/main" val="391335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could be run as a group discussion based on the results of the exercise on the Benefits of Registration </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14</a:t>
            </a:fld>
            <a:endParaRPr lang="en-US" dirty="0"/>
          </a:p>
        </p:txBody>
      </p:sp>
    </p:spTree>
    <p:extLst>
      <p:ext uri="{BB962C8B-B14F-4D97-AF65-F5344CB8AC3E}">
        <p14:creationId xmlns:p14="http://schemas.microsoft.com/office/powerpoint/2010/main" val="356446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AU" sz="1200" kern="100" dirty="0">
                <a:latin typeface="Arial" panose="020B0604020202020204" pitchFamily="34" charset="0"/>
                <a:ea typeface="Cambria" panose="02040503050406030204" pitchFamily="18" charset="0"/>
                <a:cs typeface="Arial" panose="020B0604020202020204" pitchFamily="34" charset="0"/>
              </a:rPr>
              <a:t>To ensure that local knowledge and experience is used as a basis for completing the checklist, it is suggested that this tool be completed with various groups of stakeholders, and their answers combined.  </a:t>
            </a:r>
          </a:p>
          <a:p>
            <a:pPr>
              <a:defRPr/>
            </a:pPr>
            <a:r>
              <a:rPr lang="en-AU" sz="1200" dirty="0">
                <a:latin typeface="Arial" panose="020B0604020202020204" pitchFamily="34" charset="0"/>
                <a:ea typeface="Cambria" panose="02040503050406030204" pitchFamily="18" charset="0"/>
                <a:cs typeface="Arial" panose="020B0604020202020204" pitchFamily="34" charset="0"/>
              </a:rPr>
              <a:t>These will then inform strategic planning</a:t>
            </a:r>
            <a:endParaRPr lang="en-AU" dirty="0"/>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15</a:t>
            </a:fld>
            <a:endParaRPr lang="en-US" dirty="0"/>
          </a:p>
        </p:txBody>
      </p:sp>
    </p:spTree>
    <p:extLst>
      <p:ext uri="{BB962C8B-B14F-4D97-AF65-F5344CB8AC3E}">
        <p14:creationId xmlns:p14="http://schemas.microsoft.com/office/powerpoint/2010/main" val="243847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B4B1C53-5E80-F092-B255-ED7548B030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BEB8785-0769-D12B-72C7-2E9E48BB56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00" dirty="0">
                <a:latin typeface="Arial" panose="020B0604020202020204" pitchFamily="34" charset="0"/>
                <a:ea typeface="Cambria" panose="02040503050406030204" pitchFamily="18" charset="0"/>
                <a:cs typeface="Arial" panose="020B0604020202020204" pitchFamily="34" charset="0"/>
              </a:rPr>
              <a:t>See </a:t>
            </a:r>
            <a:r>
              <a:rPr lang="en-AU" sz="1200" kern="100" dirty="0" err="1">
                <a:solidFill>
                  <a:srgbClr val="7030A0"/>
                </a:solidFill>
                <a:latin typeface="Arial" panose="020B0604020202020204" pitchFamily="34" charset="0"/>
                <a:ea typeface="Cambria" panose="02040503050406030204" pitchFamily="18" charset="0"/>
                <a:cs typeface="Arial" panose="020B0604020202020204" pitchFamily="34" charset="0"/>
              </a:rPr>
              <a:t>StoryBoards</a:t>
            </a:r>
            <a:r>
              <a:rPr lang="en-AU" sz="1200" kern="100" dirty="0">
                <a:solidFill>
                  <a:srgbClr val="7030A0"/>
                </a:solidFill>
                <a:latin typeface="Arial" panose="020B0604020202020204" pitchFamily="34" charset="0"/>
                <a:ea typeface="Cambria" panose="02040503050406030204" pitchFamily="18" charset="0"/>
                <a:cs typeface="Arial" panose="020B0604020202020204" pitchFamily="34" charset="0"/>
              </a:rPr>
              <a:t> Session 5</a:t>
            </a:r>
            <a:r>
              <a:rPr lang="en-AU" sz="1200" kern="100" dirty="0">
                <a:latin typeface="Arial" panose="020B0604020202020204" pitchFamily="34" charset="0"/>
                <a:ea typeface="Cambria" panose="02040503050406030204" pitchFamily="18" charset="0"/>
                <a:cs typeface="Arial" panose="020B0604020202020204" pitchFamily="34" charset="0"/>
              </a:rPr>
              <a:t>, in  </a:t>
            </a:r>
            <a:r>
              <a:rPr lang="en-AU" sz="1200" kern="100" dirty="0">
                <a:solidFill>
                  <a:srgbClr val="7030A0"/>
                </a:solidFill>
                <a:latin typeface="Arial" panose="020B0604020202020204" pitchFamily="34" charset="0"/>
                <a:ea typeface="Cambria" panose="02040503050406030204" pitchFamily="18" charset="0"/>
                <a:cs typeface="Arial" panose="020B0604020202020204" pitchFamily="34" charset="0"/>
                <a:hlinkClick r:id="rId3">
                  <a:extLst>
                    <a:ext uri="{A12FA001-AC4F-418D-AE19-62706E023703}">
                      <ahyp:hlinkClr xmlns:ahyp="http://schemas.microsoft.com/office/drawing/2018/hyperlinkcolor" val="tx"/>
                    </a:ext>
                  </a:extLst>
                </a:hlinkClick>
              </a:rPr>
              <a:t>Reciprocal Research</a:t>
            </a:r>
            <a:r>
              <a:rPr lang="en-AU" kern="100" dirty="0">
                <a:latin typeface="Arial" panose="020B0604020202020204" pitchFamily="34" charset="0"/>
                <a:ea typeface="Cambria" panose="02040503050406030204" pitchFamily="18" charset="0"/>
                <a:cs typeface="Arial" panose="020B0604020202020204" pitchFamily="34" charset="0"/>
              </a:rPr>
              <a:t>, in the </a:t>
            </a:r>
            <a:r>
              <a:rPr lang="en-AU" kern="100" dirty="0">
                <a:solidFill>
                  <a:srgbClr val="7030A0"/>
                </a:solidFill>
                <a:latin typeface="Arial" panose="020B0604020202020204" pitchFamily="34" charset="0"/>
                <a:ea typeface="Cambria" panose="02040503050406030204" pitchFamily="18" charset="0"/>
                <a:cs typeface="Arial" panose="020B0604020202020204" pitchFamily="34" charset="0"/>
              </a:rPr>
              <a:t>Additional Materials</a:t>
            </a:r>
            <a:r>
              <a:rPr lang="en-AU" kern="100" dirty="0">
                <a:latin typeface="Arial" panose="020B0604020202020204" pitchFamily="34" charset="0"/>
                <a:ea typeface="Cambria" panose="02040503050406030204" pitchFamily="18" charset="0"/>
                <a:cs typeface="Arial" panose="020B0604020202020204" pitchFamily="34" charset="0"/>
              </a:rPr>
              <a:t> for full details of how to do this exercise</a:t>
            </a:r>
            <a:endParaRPr lang="en-US" altLang="en-US" dirty="0"/>
          </a:p>
        </p:txBody>
      </p:sp>
      <p:sp>
        <p:nvSpPr>
          <p:cNvPr id="30724" name="Slide Number Placeholder 3">
            <a:extLst>
              <a:ext uri="{FF2B5EF4-FFF2-40B4-BE49-F238E27FC236}">
                <a16:creationId xmlns:a16="http://schemas.microsoft.com/office/drawing/2014/main" id="{688CCB90-5CB4-DEA7-381B-C0F90681F5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F4438C6-7682-4C8D-A788-46C45BBDA9F5}"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will need to have the materials to run this exercise before the session.</a:t>
            </a:r>
          </a:p>
          <a:p>
            <a:endParaRPr lang="en-AU" dirty="0"/>
          </a:p>
          <a:p>
            <a:r>
              <a:rPr lang="en-AU" dirty="0"/>
              <a:t>They are:</a:t>
            </a:r>
          </a:p>
          <a:p>
            <a:r>
              <a:rPr lang="en-AU" dirty="0"/>
              <a:t>Large sheets of coloured cardboard,  1 per group</a:t>
            </a:r>
          </a:p>
          <a:p>
            <a:r>
              <a:rPr lang="en-AU" dirty="0"/>
              <a:t>White A4 paper,  at least 6 sheets per group</a:t>
            </a:r>
          </a:p>
          <a:p>
            <a:r>
              <a:rPr lang="en-AU" dirty="0"/>
              <a:t>Glue or sticky tape,</a:t>
            </a:r>
          </a:p>
          <a:p>
            <a:r>
              <a:rPr lang="en-AU" dirty="0"/>
              <a:t>Thick </a:t>
            </a:r>
            <a:r>
              <a:rPr lang="en-AU" dirty="0" err="1"/>
              <a:t>Textas</a:t>
            </a:r>
            <a:r>
              <a:rPr lang="en-AU" dirty="0"/>
              <a:t> or crayons in bold colours.  The pictures need to be clearly seen when the groups present their storyboards.</a:t>
            </a:r>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17</a:t>
            </a:fld>
            <a:endParaRPr lang="en-US" dirty="0"/>
          </a:p>
        </p:txBody>
      </p:sp>
    </p:spTree>
    <p:extLst>
      <p:ext uri="{BB962C8B-B14F-4D97-AF65-F5344CB8AC3E}">
        <p14:creationId xmlns:p14="http://schemas.microsoft.com/office/powerpoint/2010/main" val="181945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00" dirty="0">
                <a:solidFill>
                  <a:srgbClr val="7030A0"/>
                </a:solidFill>
                <a:latin typeface="Arial" panose="020B0604020202020204" pitchFamily="34" charset="0"/>
                <a:ea typeface="Aptos" panose="020B0004020202020204" pitchFamily="34" charset="0"/>
                <a:cs typeface="Arial" panose="020B0604020202020204" pitchFamily="34" charset="0"/>
              </a:rPr>
              <a:t>Suggested time needed to run the full module.</a:t>
            </a:r>
            <a:r>
              <a:rPr lang="en-AU" sz="1200" b="1" kern="100" dirty="0">
                <a:solidFill>
                  <a:srgbClr val="3A7C22"/>
                </a:solidFill>
                <a:latin typeface="Arial" panose="020B0604020202020204" pitchFamily="34" charset="0"/>
                <a:ea typeface="Aptos" panose="020B0004020202020204" pitchFamily="34" charset="0"/>
                <a:cs typeface="Arial" panose="020B0604020202020204" pitchFamily="34" charset="0"/>
              </a:rPr>
              <a:t> </a:t>
            </a:r>
          </a:p>
          <a:p>
            <a:endParaRPr lang="en-AU" b="1" kern="100" dirty="0">
              <a:solidFill>
                <a:srgbClr val="3A7C22"/>
              </a:solidFill>
              <a:latin typeface="Arial" panose="020B0604020202020204" pitchFamily="34" charset="0"/>
              <a:ea typeface="Aptos" panose="020B0004020202020204" pitchFamily="34" charset="0"/>
              <a:cs typeface="Arial" panose="020B0604020202020204" pitchFamily="34" charset="0"/>
            </a:endParaRPr>
          </a:p>
          <a:p>
            <a:r>
              <a:rPr lang="en-AU" sz="1100" kern="100" dirty="0">
                <a:latin typeface="Arial" panose="020B0604020202020204" pitchFamily="34" charset="0"/>
                <a:ea typeface="Aptos" panose="020B0004020202020204" pitchFamily="34" charset="0"/>
                <a:cs typeface="Arial" panose="020B0604020202020204" pitchFamily="34" charset="0"/>
              </a:rPr>
              <a:t>The material can be introduced in a presentation of one hour, with an additional hour for participants to practise using the tool.  However, to do it  thoroughly, as a basis for strategic planning  participants will need to do research in their own time, to ensure that they have full and accurate information as a basis for their program design.</a:t>
            </a:r>
          </a:p>
          <a:p>
            <a:endParaRPr lang="en-AU" dirty="0"/>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2</a:t>
            </a:fld>
            <a:endParaRPr lang="en-US" dirty="0"/>
          </a:p>
        </p:txBody>
      </p:sp>
    </p:spTree>
    <p:extLst>
      <p:ext uri="{BB962C8B-B14F-4D97-AF65-F5344CB8AC3E}">
        <p14:creationId xmlns:p14="http://schemas.microsoft.com/office/powerpoint/2010/main" val="266017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Prepare some examples from your own experience and invite participants to share their own experiences.</a:t>
            </a:r>
          </a:p>
          <a:p>
            <a:r>
              <a:rPr lang="en-AU" dirty="0"/>
              <a:t>Please read the background notes for more detail.</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3</a:t>
            </a:fld>
            <a:endParaRPr lang="en-US" dirty="0"/>
          </a:p>
        </p:txBody>
      </p:sp>
    </p:spTree>
    <p:extLst>
      <p:ext uri="{BB962C8B-B14F-4D97-AF65-F5344CB8AC3E}">
        <p14:creationId xmlns:p14="http://schemas.microsoft.com/office/powerpoint/2010/main" val="353509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participants what the situation re registration is in the country in which they are currently living.</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4</a:t>
            </a:fld>
            <a:endParaRPr lang="en-US" dirty="0"/>
          </a:p>
        </p:txBody>
      </p:sp>
    </p:spTree>
    <p:extLst>
      <p:ext uri="{BB962C8B-B14F-4D97-AF65-F5344CB8AC3E}">
        <p14:creationId xmlns:p14="http://schemas.microsoft.com/office/powerpoint/2010/main" val="308164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Do participants have experience of working in or for a registered organisation? </a:t>
            </a:r>
          </a:p>
          <a:p>
            <a:endParaRPr lang="en-AU" dirty="0"/>
          </a:p>
          <a:p>
            <a:r>
              <a:rPr lang="en-AU" dirty="0"/>
              <a:t>Do they know of any registered refugee led organisations, and if yes, how do these work?</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5</a:t>
            </a:fld>
            <a:endParaRPr lang="en-US" dirty="0"/>
          </a:p>
        </p:txBody>
      </p:sp>
    </p:spTree>
    <p:extLst>
      <p:ext uri="{BB962C8B-B14F-4D97-AF65-F5344CB8AC3E}">
        <p14:creationId xmlns:p14="http://schemas.microsoft.com/office/powerpoint/2010/main" val="276752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requires local knowledge and participants might have to do some research and continue the exercises at the next training session.</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6</a:t>
            </a:fld>
            <a:endParaRPr lang="en-US" dirty="0"/>
          </a:p>
        </p:txBody>
      </p:sp>
    </p:spTree>
    <p:extLst>
      <p:ext uri="{BB962C8B-B14F-4D97-AF65-F5344CB8AC3E}">
        <p14:creationId xmlns:p14="http://schemas.microsoft.com/office/powerpoint/2010/main" val="119226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above.</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7</a:t>
            </a:fld>
            <a:endParaRPr lang="en-US" dirty="0"/>
          </a:p>
        </p:txBody>
      </p:sp>
    </p:spTree>
    <p:extLst>
      <p:ext uri="{BB962C8B-B14F-4D97-AF65-F5344CB8AC3E}">
        <p14:creationId xmlns:p14="http://schemas.microsoft.com/office/powerpoint/2010/main" val="53914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important aspect of this exercise is exploring to see if anything could be changed.  This might be done most effectively in the large group.</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8</a:t>
            </a:fld>
            <a:endParaRPr lang="en-US" dirty="0"/>
          </a:p>
        </p:txBody>
      </p:sp>
    </p:spTree>
    <p:extLst>
      <p:ext uri="{BB962C8B-B14F-4D97-AF65-F5344CB8AC3E}">
        <p14:creationId xmlns:p14="http://schemas.microsoft.com/office/powerpoint/2010/main" val="61071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the group has not had any training on gender equality, it might be useful to complete Module 2 before doing this exercise.</a:t>
            </a:r>
          </a:p>
        </p:txBody>
      </p:sp>
      <p:sp>
        <p:nvSpPr>
          <p:cNvPr id="4" name="Slide Number Placeholder 3"/>
          <p:cNvSpPr>
            <a:spLocks noGrp="1"/>
          </p:cNvSpPr>
          <p:nvPr>
            <p:ph type="sldNum" sz="quarter" idx="5"/>
          </p:nvPr>
        </p:nvSpPr>
        <p:spPr/>
        <p:txBody>
          <a:bodyPr/>
          <a:lstStyle/>
          <a:p>
            <a:pPr>
              <a:defRPr/>
            </a:pPr>
            <a:fld id="{5F5B608B-B2B5-48C6-BD4C-CBB4C42ABD7B}" type="slidenum">
              <a:rPr lang="en-US" smtClean="0"/>
              <a:pPr>
                <a:defRPr/>
              </a:pPr>
              <a:t>9</a:t>
            </a:fld>
            <a:endParaRPr lang="en-US" dirty="0"/>
          </a:p>
        </p:txBody>
      </p:sp>
    </p:spTree>
    <p:extLst>
      <p:ext uri="{BB962C8B-B14F-4D97-AF65-F5344CB8AC3E}">
        <p14:creationId xmlns:p14="http://schemas.microsoft.com/office/powerpoint/2010/main" val="3922368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A34B4AFA-7FB7-88C1-E9B2-74A9E2D7A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225425"/>
            <a:ext cx="199548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a:extLst>
              <a:ext uri="{FF2B5EF4-FFF2-40B4-BE49-F238E27FC236}">
                <a16:creationId xmlns:a16="http://schemas.microsoft.com/office/drawing/2014/main" id="{77C67D77-61B4-EFBD-C177-F4ED8C26E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5743575"/>
            <a:ext cx="13541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0">
            <a:extLst>
              <a:ext uri="{FF2B5EF4-FFF2-40B4-BE49-F238E27FC236}">
                <a16:creationId xmlns:a16="http://schemas.microsoft.com/office/drawing/2014/main" id="{CEF79B9F-1164-E118-7B49-C7A24B184274}"/>
              </a:ext>
            </a:extLst>
          </p:cNvPr>
          <p:cNvGrpSpPr>
            <a:grpSpLocks/>
          </p:cNvGrpSpPr>
          <p:nvPr/>
        </p:nvGrpSpPr>
        <p:grpSpPr bwMode="auto">
          <a:xfrm>
            <a:off x="5113338" y="0"/>
            <a:ext cx="4030662" cy="6875463"/>
            <a:chOff x="5130830" y="-8468"/>
            <a:chExt cx="4030508" cy="6874935"/>
          </a:xfrm>
        </p:grpSpPr>
        <p:cxnSp>
          <p:nvCxnSpPr>
            <p:cNvPr id="7" name="Straight Connector 6">
              <a:extLst>
                <a:ext uri="{FF2B5EF4-FFF2-40B4-BE49-F238E27FC236}">
                  <a16:creationId xmlns:a16="http://schemas.microsoft.com/office/drawing/2014/main" id="{2FB89D9B-B23F-9A22-901D-2544DB4B5AA8}"/>
                </a:ext>
              </a:extLst>
            </p:cNvPr>
            <p:cNvCxnSpPr/>
            <p:nvPr/>
          </p:nvCxnSpPr>
          <p:spPr>
            <a:xfrm flipV="1">
              <a:off x="5130830" y="4175861"/>
              <a:ext cx="4022571" cy="2682669"/>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03EB2D5-C5D5-9D49-C13A-FD7EC5209759}"/>
                </a:ext>
              </a:extLst>
            </p:cNvPr>
            <p:cNvCxnSpPr/>
            <p:nvPr/>
          </p:nvCxnSpPr>
          <p:spPr>
            <a:xfrm>
              <a:off x="7042107" y="-531"/>
              <a:ext cx="1219153" cy="685906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9">
              <a:extLst>
                <a:ext uri="{FF2B5EF4-FFF2-40B4-BE49-F238E27FC236}">
                  <a16:creationId xmlns:a16="http://schemas.microsoft.com/office/drawing/2014/main" id="{326EA2BE-41F7-7756-DDE2-282447A5B59F}"/>
                </a:ext>
              </a:extLst>
            </p:cNvPr>
            <p:cNvSpPr/>
            <p:nvPr/>
          </p:nvSpPr>
          <p:spPr>
            <a:xfrm>
              <a:off x="6891300" y="-531"/>
              <a:ext cx="2270038" cy="686699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10">
              <a:extLst>
                <a:ext uri="{FF2B5EF4-FFF2-40B4-BE49-F238E27FC236}">
                  <a16:creationId xmlns:a16="http://schemas.microsoft.com/office/drawing/2014/main" id="{68D2AB9E-6A08-E202-1863-DCC15C06CFC4}"/>
                </a:ext>
              </a:extLst>
            </p:cNvPr>
            <p:cNvSpPr/>
            <p:nvPr/>
          </p:nvSpPr>
          <p:spPr>
            <a:xfrm>
              <a:off x="7205613" y="-8468"/>
              <a:ext cx="1947789" cy="686699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1">
              <a:extLst>
                <a:ext uri="{FF2B5EF4-FFF2-40B4-BE49-F238E27FC236}">
                  <a16:creationId xmlns:a16="http://schemas.microsoft.com/office/drawing/2014/main" id="{73337A74-4725-BD60-BC15-D202EBC8896A}"/>
                </a:ext>
              </a:extLst>
            </p:cNvPr>
            <p:cNvSpPr/>
            <p:nvPr/>
          </p:nvSpPr>
          <p:spPr>
            <a:xfrm>
              <a:off x="6637309" y="3920293"/>
              <a:ext cx="2514504" cy="2938236"/>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a:extLst>
                <a:ext uri="{FF2B5EF4-FFF2-40B4-BE49-F238E27FC236}">
                  <a16:creationId xmlns:a16="http://schemas.microsoft.com/office/drawing/2014/main" id="{F6A44886-DD84-6F84-A4B9-E97E70910074}"/>
                </a:ext>
              </a:extLst>
            </p:cNvPr>
            <p:cNvSpPr/>
            <p:nvPr/>
          </p:nvSpPr>
          <p:spPr>
            <a:xfrm>
              <a:off x="7010358" y="-8468"/>
              <a:ext cx="2143043" cy="686699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AB77FFA4-9778-5D61-1CB5-8C960AE1636F}"/>
                </a:ext>
              </a:extLst>
            </p:cNvPr>
            <p:cNvSpPr/>
            <p:nvPr/>
          </p:nvSpPr>
          <p:spPr>
            <a:xfrm>
              <a:off x="8296184" y="-8468"/>
              <a:ext cx="857217" cy="686699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4">
              <a:extLst>
                <a:ext uri="{FF2B5EF4-FFF2-40B4-BE49-F238E27FC236}">
                  <a16:creationId xmlns:a16="http://schemas.microsoft.com/office/drawing/2014/main" id="{F93D30F4-C7B5-9EE2-4247-942FAEBE23C8}"/>
                </a:ext>
              </a:extLst>
            </p:cNvPr>
            <p:cNvSpPr/>
            <p:nvPr/>
          </p:nvSpPr>
          <p:spPr>
            <a:xfrm>
              <a:off x="8077117" y="-8468"/>
              <a:ext cx="1066759" cy="686699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5">
              <a:extLst>
                <a:ext uri="{FF2B5EF4-FFF2-40B4-BE49-F238E27FC236}">
                  <a16:creationId xmlns:a16="http://schemas.microsoft.com/office/drawing/2014/main" id="{D68CB09D-48F3-48C6-A0BE-EBBB33D42C42}"/>
                </a:ext>
              </a:extLst>
            </p:cNvPr>
            <p:cNvSpPr/>
            <p:nvPr/>
          </p:nvSpPr>
          <p:spPr>
            <a:xfrm>
              <a:off x="8059655" y="4893356"/>
              <a:ext cx="1095333" cy="1965174"/>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428596" y="2678281"/>
            <a:ext cx="4528718" cy="1646302"/>
          </a:xfrm>
        </p:spPr>
        <p:txBody>
          <a:bodyPr anchor="b">
            <a:noAutofit/>
          </a:bodyPr>
          <a:lstStyle>
            <a:lvl1pPr algn="r">
              <a:defRPr sz="5400">
                <a:solidFill>
                  <a:schemeClr val="tx1"/>
                </a:solidFill>
                <a:latin typeface="Arial" panose="020B0604020202020204" pitchFamily="34" charset="0"/>
                <a:cs typeface="Arial" panose="020B0604020202020204" pitchFamily="34" charset="0"/>
              </a:defRPr>
            </a:lvl1pPr>
          </a:lstStyle>
          <a:p>
            <a:endParaRPr lang="en-US" dirty="0"/>
          </a:p>
        </p:txBody>
      </p:sp>
      <p:sp>
        <p:nvSpPr>
          <p:cNvPr id="3" name="Subtitle 2"/>
          <p:cNvSpPr>
            <a:spLocks noGrp="1"/>
          </p:cNvSpPr>
          <p:nvPr>
            <p:ph type="subTitle" idx="1"/>
          </p:nvPr>
        </p:nvSpPr>
        <p:spPr>
          <a:xfrm>
            <a:off x="2428596" y="4419904"/>
            <a:ext cx="4528718" cy="1096899"/>
          </a:xfrm>
        </p:spPr>
        <p:txBody>
          <a:bodyPr/>
          <a:lstStyle>
            <a:lvl1pPr marL="0" indent="0" algn="r">
              <a:buNone/>
              <a:defRPr>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86715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3448-4149-48D6-4535-3E757DB73F0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5C9B83A-ED4F-0AFA-10FE-9202BCFC16F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E86EB72-E9AE-C190-E6DA-3A005E83C7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C8FD0-C72A-79B5-0FDF-4E0FC9BB4DF0}"/>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6" name="Footer Placeholder 5">
            <a:extLst>
              <a:ext uri="{FF2B5EF4-FFF2-40B4-BE49-F238E27FC236}">
                <a16:creationId xmlns:a16="http://schemas.microsoft.com/office/drawing/2014/main" id="{B472E394-F319-EFE2-D487-46C3B7EEE7B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7FA3F5-FBB4-ADA0-B6C7-9AD1EDC63499}"/>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423939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05AF-10F1-D35D-221F-71CA8417C2A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2F02421-4DF5-672A-C9BB-78F0DFF2597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E298DD2-A5B9-7298-8ABF-637481FD1A9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D1200-4513-7DCF-30D1-DC9692CC00E9}"/>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6" name="Footer Placeholder 5">
            <a:extLst>
              <a:ext uri="{FF2B5EF4-FFF2-40B4-BE49-F238E27FC236}">
                <a16:creationId xmlns:a16="http://schemas.microsoft.com/office/drawing/2014/main" id="{8D4887D5-4ECB-4255-7A8B-D8F44A226B7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1A57509-EEC8-F689-DDAE-7538D46A8CEE}"/>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167457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E465-EF7F-9252-5B30-36ED58DB1A4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DE0D692-B2EF-6FF7-370D-4B8392874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E3F528-2123-5AD2-2D73-DA3AABC1646D}"/>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5" name="Footer Placeholder 4">
            <a:extLst>
              <a:ext uri="{FF2B5EF4-FFF2-40B4-BE49-F238E27FC236}">
                <a16:creationId xmlns:a16="http://schemas.microsoft.com/office/drawing/2014/main" id="{366CD7C5-57A8-501E-C7B4-391E2E940C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9901EA-1FF0-94CD-2591-839DB9CAD02A}"/>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362631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34571-90BD-107D-38DB-A94269B15E4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811D4EA-AC40-95FF-41E6-3034014F1BA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1156A08-BFE8-FCBF-DD09-8537F2D88205}"/>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5" name="Footer Placeholder 4">
            <a:extLst>
              <a:ext uri="{FF2B5EF4-FFF2-40B4-BE49-F238E27FC236}">
                <a16:creationId xmlns:a16="http://schemas.microsoft.com/office/drawing/2014/main" id="{5717B1D9-4608-A919-311E-7090AA3F92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6B90A58-7656-7D65-5B78-D371BE13FC8F}"/>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2642421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3201A8E4-C090-98E8-41BE-0C4D98833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091" y="5797792"/>
            <a:ext cx="15351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0">
            <a:extLst>
              <a:ext uri="{FF2B5EF4-FFF2-40B4-BE49-F238E27FC236}">
                <a16:creationId xmlns:a16="http://schemas.microsoft.com/office/drawing/2014/main" id="{544DB101-C0EC-AA1A-A29D-D4660E381528}"/>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7" name="TextBox 6">
            <a:extLst>
              <a:ext uri="{FF2B5EF4-FFF2-40B4-BE49-F238E27FC236}">
                <a16:creationId xmlns:a16="http://schemas.microsoft.com/office/drawing/2014/main" id="{F3C0A9F3-5272-5984-0086-782224CBB2CA}"/>
              </a:ext>
            </a:extLst>
          </p:cNvPr>
          <p:cNvSpPr txBox="1">
            <a:spLocks noChangeArrowheads="1"/>
          </p:cNvSpPr>
          <p:nvPr/>
        </p:nvSpPr>
        <p:spPr bwMode="auto">
          <a:xfrm>
            <a:off x="874713" y="6619875"/>
            <a:ext cx="5307012" cy="214313"/>
          </a:xfrm>
          <a:prstGeom prst="rect">
            <a:avLst/>
          </a:prstGeom>
          <a:noFill/>
          <a:ln>
            <a:noFill/>
          </a:ln>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defRPr/>
            </a:pPr>
            <a:r>
              <a:rPr lang="en-US" altLang="en-US" sz="800" i="1" dirty="0"/>
              <a:t>Intellectual property of E Pittaway and L. Bartolomei; Reuse is permitted with author attribution </a:t>
            </a:r>
          </a:p>
        </p:txBody>
      </p:sp>
      <p:sp>
        <p:nvSpPr>
          <p:cNvPr id="2" name="Title 1"/>
          <p:cNvSpPr>
            <a:spLocks noGrp="1"/>
          </p:cNvSpPr>
          <p:nvPr>
            <p:ph type="title"/>
          </p:nvPr>
        </p:nvSpPr>
        <p:spPr>
          <a:xfrm>
            <a:off x="689110" y="245477"/>
            <a:ext cx="7793256" cy="635633"/>
          </a:xfrm>
        </p:spPr>
        <p:txBody>
          <a:bodyPr/>
          <a:lstStyle>
            <a:lvl1pPr algn="ct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38807" y="1289518"/>
            <a:ext cx="7793256" cy="4475178"/>
          </a:xfrm>
        </p:spPr>
        <p:txBody>
          <a:bodyPr/>
          <a:lstStyle>
            <a:lvl1pPr marL="0" indent="0">
              <a:spcAft>
                <a:spcPts val="800"/>
              </a:spcAft>
              <a:buNone/>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144735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20DA-96B2-FBC0-D0FF-1F30887D597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7AEB644-3E9A-D73A-0C13-443AF77A117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27B5A49-1457-105C-5690-16128630FEDB}"/>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5" name="Footer Placeholder 4">
            <a:extLst>
              <a:ext uri="{FF2B5EF4-FFF2-40B4-BE49-F238E27FC236}">
                <a16:creationId xmlns:a16="http://schemas.microsoft.com/office/drawing/2014/main" id="{7206B542-5414-318F-04C5-45C4C8E83D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17323BB-8CF6-D86D-AB1E-34EA242AD063}"/>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58085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1D0E-A68E-FF45-18F8-2DAC2D9EB58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B9D623-BD75-6E57-A568-D53A120390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E1EDD6-E26D-4A57-2C81-AAF632CB5822}"/>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5" name="Footer Placeholder 4">
            <a:extLst>
              <a:ext uri="{FF2B5EF4-FFF2-40B4-BE49-F238E27FC236}">
                <a16:creationId xmlns:a16="http://schemas.microsoft.com/office/drawing/2014/main" id="{68851B4C-536E-9216-A4F2-AF66786260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C78CE3-17E3-73DA-1A09-E5377F56D93E}"/>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26267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5DEE-F57E-4AD8-62E0-7B1208A009B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E475091-4103-3E24-67D7-322E2D5C96FA}"/>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0E440-9A86-FEEB-D07E-9AD56D3FB8CD}"/>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5" name="Footer Placeholder 4">
            <a:extLst>
              <a:ext uri="{FF2B5EF4-FFF2-40B4-BE49-F238E27FC236}">
                <a16:creationId xmlns:a16="http://schemas.microsoft.com/office/drawing/2014/main" id="{4DB00EB0-60A9-5903-BF34-9B28652BC76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017136-4C04-71B6-7EF6-092901FB6EB7}"/>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235651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F331-815A-A1DC-8636-B7FC4EDC899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96AAAB6-20F6-45A1-BAA7-9D27DF0FC8C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4BF3A6B-6428-0952-D86D-A852482C8BF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1C8DD0-91E4-D419-9536-2A47DADF71CB}"/>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6" name="Footer Placeholder 5">
            <a:extLst>
              <a:ext uri="{FF2B5EF4-FFF2-40B4-BE49-F238E27FC236}">
                <a16:creationId xmlns:a16="http://schemas.microsoft.com/office/drawing/2014/main" id="{18BC1873-D812-DD33-C3D3-B1F5E0AC9C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AF5540F-60A0-D027-5BC1-23FADD96CD9A}"/>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398442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EF5B-8262-8ECA-C1A0-668CA0BCBEA1}"/>
              </a:ext>
            </a:extLst>
          </p:cNvPr>
          <p:cNvSpPr>
            <a:spLocks noGrp="1"/>
          </p:cNvSpPr>
          <p:nvPr>
            <p:ph type="title"/>
          </p:nvPr>
        </p:nvSpPr>
        <p:spPr>
          <a:xfrm>
            <a:off x="630238" y="365125"/>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526E3E3-1822-6EC2-CB2E-0D302C65F7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C482E-33A0-A303-09D0-388BEE5D29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9913C19-4A18-F3F4-0C7A-5CD31728D9C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856B5-76C8-3DEE-70AB-8C6867DB7C8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BD24476-4041-6862-AE0F-20E5EC3C1CED}"/>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8" name="Footer Placeholder 7">
            <a:extLst>
              <a:ext uri="{FF2B5EF4-FFF2-40B4-BE49-F238E27FC236}">
                <a16:creationId xmlns:a16="http://schemas.microsoft.com/office/drawing/2014/main" id="{4019DB3B-48FD-3A0A-89F1-3D64338BA05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F029D39-1F5D-AE0D-4438-70E2BBF9AFE6}"/>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353112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C29F-48BB-D3AD-3202-6B7BA081062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F415549-5806-67DE-EAD0-CED1D075A0EB}"/>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4" name="Footer Placeholder 3">
            <a:extLst>
              <a:ext uri="{FF2B5EF4-FFF2-40B4-BE49-F238E27FC236}">
                <a16:creationId xmlns:a16="http://schemas.microsoft.com/office/drawing/2014/main" id="{E4AEBC40-6E85-A1D6-DC28-D0789291701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000CE56-524F-9103-A5D4-417FFBF3BF2B}"/>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257920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C5B477-CD67-23C9-0838-14A89181642C}"/>
              </a:ext>
            </a:extLst>
          </p:cNvPr>
          <p:cNvSpPr>
            <a:spLocks noGrp="1"/>
          </p:cNvSpPr>
          <p:nvPr>
            <p:ph type="dt" sz="half" idx="10"/>
          </p:nvPr>
        </p:nvSpPr>
        <p:spPr/>
        <p:txBody>
          <a:bodyPr/>
          <a:lstStyle/>
          <a:p>
            <a:fld id="{6F809DC1-159C-4363-9CCC-BF3F965DFCF7}" type="datetimeFigureOut">
              <a:rPr lang="en-AU" smtClean="0"/>
              <a:t>12/07/2024</a:t>
            </a:fld>
            <a:endParaRPr lang="en-AU"/>
          </a:p>
        </p:txBody>
      </p:sp>
      <p:sp>
        <p:nvSpPr>
          <p:cNvPr id="3" name="Footer Placeholder 2">
            <a:extLst>
              <a:ext uri="{FF2B5EF4-FFF2-40B4-BE49-F238E27FC236}">
                <a16:creationId xmlns:a16="http://schemas.microsoft.com/office/drawing/2014/main" id="{8A7AB62F-CC1E-1E07-0818-C570E4BE80F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6D7FEF4-B7FB-6F04-EA6B-34E61B1F123A}"/>
              </a:ext>
            </a:extLst>
          </p:cNvPr>
          <p:cNvSpPr>
            <a:spLocks noGrp="1"/>
          </p:cNvSpPr>
          <p:nvPr>
            <p:ph type="sldNum" sz="quarter" idx="12"/>
          </p:nvPr>
        </p:nvSpPr>
        <p:spPr/>
        <p:txBody>
          <a:bodyPr/>
          <a:lstStyle/>
          <a:p>
            <a:fld id="{B4CD2744-177C-4AE5-B0DB-1F3A4EC3471A}" type="slidenum">
              <a:rPr lang="en-AU" smtClean="0"/>
              <a:t>‹#›</a:t>
            </a:fld>
            <a:endParaRPr lang="en-AU"/>
          </a:p>
        </p:txBody>
      </p:sp>
    </p:spTree>
    <p:extLst>
      <p:ext uri="{BB962C8B-B14F-4D97-AF65-F5344CB8AC3E}">
        <p14:creationId xmlns:p14="http://schemas.microsoft.com/office/powerpoint/2010/main" val="3568256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B889E12-9ECC-47F1-5BD7-CBD84125B3C6}"/>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E9B4F14-8058-0563-E275-24C805A879ED}"/>
              </a:ext>
            </a:extLst>
          </p:cNvPr>
          <p:cNvSpPr>
            <a:spLocks noGrp="1" noChangeArrowheads="1"/>
          </p:cNvSpPr>
          <p:nvPr>
            <p:ph type="body" idx="1"/>
          </p:nvPr>
        </p:nvSpPr>
        <p:spPr bwMode="auto">
          <a:xfrm>
            <a:off x="604838" y="2160588"/>
            <a:ext cx="63484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0E9DF5-1711-4FEF-69EE-B88B3BEC3B57}"/>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169CA63-28C2-4855-A2F0-4AD72AA804EA}" type="datetimeFigureOut">
              <a:rPr lang="en-US"/>
              <a:pPr>
                <a:defRPr/>
              </a:pPr>
              <a:t>7/12/2024</a:t>
            </a:fld>
            <a:endParaRPr lang="en-US" dirty="0"/>
          </a:p>
        </p:txBody>
      </p:sp>
      <p:sp>
        <p:nvSpPr>
          <p:cNvPr id="5" name="Footer Placeholder 4">
            <a:extLst>
              <a:ext uri="{FF2B5EF4-FFF2-40B4-BE49-F238E27FC236}">
                <a16:creationId xmlns:a16="http://schemas.microsoft.com/office/drawing/2014/main" id="{F6538615-0DF3-7672-C10E-5BA767E7DA06}"/>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1A0281A-D576-4186-3D74-36916D77195D}"/>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9B8745EF-D25A-42ED-9BCE-E0F9D2C026D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Lst>
  <p:txStyles>
    <p:titleStyle>
      <a:lvl1pPr algn="ctr" defTabSz="457200" rtl="0" eaLnBrk="0" fontAlgn="base" hangingPunct="0">
        <a:spcBef>
          <a:spcPct val="0"/>
        </a:spcBef>
        <a:spcAft>
          <a:spcPct val="0"/>
        </a:spcAft>
        <a:defRPr sz="3600" b="1" kern="1200">
          <a:solidFill>
            <a:schemeClr val="tx1"/>
          </a:solidFill>
          <a:latin typeface="+mj-lt"/>
          <a:ea typeface="+mj-ea"/>
          <a:cs typeface="+mj-cs"/>
        </a:defRPr>
      </a:lvl1pPr>
      <a:lvl2pPr algn="ctr" defTabSz="457200" rtl="0" eaLnBrk="0" fontAlgn="base" hangingPunct="0">
        <a:spcBef>
          <a:spcPct val="0"/>
        </a:spcBef>
        <a:spcAft>
          <a:spcPct val="0"/>
        </a:spcAft>
        <a:defRPr sz="3600" b="1">
          <a:solidFill>
            <a:schemeClr val="tx1"/>
          </a:solidFill>
          <a:latin typeface="Trebuchet MS" panose="020B0703020202090204" pitchFamily="34" charset="0"/>
        </a:defRPr>
      </a:lvl2pPr>
      <a:lvl3pPr algn="ctr" defTabSz="457200" rtl="0" eaLnBrk="0" fontAlgn="base" hangingPunct="0">
        <a:spcBef>
          <a:spcPct val="0"/>
        </a:spcBef>
        <a:spcAft>
          <a:spcPct val="0"/>
        </a:spcAft>
        <a:defRPr sz="3600" b="1">
          <a:solidFill>
            <a:schemeClr val="tx1"/>
          </a:solidFill>
          <a:latin typeface="Trebuchet MS" panose="020B0703020202090204" pitchFamily="34" charset="0"/>
        </a:defRPr>
      </a:lvl3pPr>
      <a:lvl4pPr algn="ctr" defTabSz="457200" rtl="0" eaLnBrk="0" fontAlgn="base" hangingPunct="0">
        <a:spcBef>
          <a:spcPct val="0"/>
        </a:spcBef>
        <a:spcAft>
          <a:spcPct val="0"/>
        </a:spcAft>
        <a:defRPr sz="3600" b="1">
          <a:solidFill>
            <a:schemeClr val="tx1"/>
          </a:solidFill>
          <a:latin typeface="Trebuchet MS" panose="020B0703020202090204" pitchFamily="34" charset="0"/>
        </a:defRPr>
      </a:lvl4pPr>
      <a:lvl5pPr algn="ctr" defTabSz="457200" rtl="0" eaLnBrk="0" fontAlgn="base" hangingPunct="0">
        <a:spcBef>
          <a:spcPct val="0"/>
        </a:spcBef>
        <a:spcAft>
          <a:spcPct val="0"/>
        </a:spcAft>
        <a:defRPr sz="3600" b="1">
          <a:solidFill>
            <a:schemeClr val="tx1"/>
          </a:solidFill>
          <a:latin typeface="Trebuchet MS" panose="020B070302020209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ts val="80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653314-6FB0-7455-5789-27BF7645136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9941D2C-0522-FC1B-8037-3D76EF45C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9B4F15-56E4-D4EF-C78D-033CC99D370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809DC1-159C-4363-9CCC-BF3F965DFCF7}" type="datetimeFigureOut">
              <a:rPr lang="en-AU" smtClean="0"/>
              <a:t>12/07/2024</a:t>
            </a:fld>
            <a:endParaRPr lang="en-AU"/>
          </a:p>
        </p:txBody>
      </p:sp>
      <p:sp>
        <p:nvSpPr>
          <p:cNvPr id="5" name="Footer Placeholder 4">
            <a:extLst>
              <a:ext uri="{FF2B5EF4-FFF2-40B4-BE49-F238E27FC236}">
                <a16:creationId xmlns:a16="http://schemas.microsoft.com/office/drawing/2014/main" id="{E62E9053-9F1A-FE6E-32E0-BF2F6E37CAD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6DCF3E5-0EEE-9741-4A9D-D59A5B36F16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CD2744-177C-4AE5-B0DB-1F3A4EC3471A}" type="slidenum">
              <a:rPr lang="en-AU" smtClean="0"/>
              <a:t>‹#›</a:t>
            </a:fld>
            <a:endParaRPr lang="en-AU"/>
          </a:p>
        </p:txBody>
      </p:sp>
    </p:spTree>
    <p:extLst>
      <p:ext uri="{BB962C8B-B14F-4D97-AF65-F5344CB8AC3E}">
        <p14:creationId xmlns:p14="http://schemas.microsoft.com/office/powerpoint/2010/main" val="253315259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a:extLst>
              <a:ext uri="{FF2B5EF4-FFF2-40B4-BE49-F238E27FC236}">
                <a16:creationId xmlns:a16="http://schemas.microsoft.com/office/drawing/2014/main" id="{6E71807B-5244-3DC4-D52A-C50BE74D1B23}"/>
              </a:ext>
            </a:extLst>
          </p:cNvPr>
          <p:cNvSpPr txBox="1">
            <a:spLocks noChangeArrowheads="1"/>
          </p:cNvSpPr>
          <p:nvPr/>
        </p:nvSpPr>
        <p:spPr bwMode="auto">
          <a:xfrm>
            <a:off x="0" y="6611938"/>
            <a:ext cx="9043988" cy="246062"/>
          </a:xfrm>
          <a:prstGeom prst="rect">
            <a:avLst/>
          </a:prstGeom>
          <a:noFill/>
          <a:ln>
            <a:noFill/>
          </a:ln>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defRPr/>
            </a:pPr>
            <a:r>
              <a:rPr lang="en-AU" sz="1000" b="1" kern="0" dirty="0">
                <a:solidFill>
                  <a:schemeClr val="accent1"/>
                </a:solidFill>
                <a:latin typeface="Arial" panose="020B0604020202020204" pitchFamily="34" charset="0"/>
                <a:ea typeface="Calibri" panose="020F0502020204030204" pitchFamily="34" charset="0"/>
                <a:cs typeface="Arial" panose="020B0604020202020204" pitchFamily="34" charset="0"/>
              </a:rPr>
              <a:t>Developed by Eileen Pittaway and Linda Bartolomei, 2023 The Forced Migration Research Network UNSW</a:t>
            </a:r>
            <a:endParaRPr lang="en-AU" altLang="en-US" sz="1000" dirty="0">
              <a:solidFill>
                <a:schemeClr val="tx1"/>
              </a:solidFill>
              <a:latin typeface="Arial" panose="020B0604020202020204" pitchFamily="34" charset="0"/>
              <a:cs typeface="Arial" panose="020B0604020202020204" pitchFamily="34" charset="0"/>
            </a:endParaRPr>
          </a:p>
        </p:txBody>
      </p:sp>
      <p:sp>
        <p:nvSpPr>
          <p:cNvPr id="6147" name="TextBox 1">
            <a:extLst>
              <a:ext uri="{FF2B5EF4-FFF2-40B4-BE49-F238E27FC236}">
                <a16:creationId xmlns:a16="http://schemas.microsoft.com/office/drawing/2014/main" id="{0D895CC5-BDA2-099F-D2B4-29E9E85D96D4}"/>
              </a:ext>
            </a:extLst>
          </p:cNvPr>
          <p:cNvSpPr txBox="1">
            <a:spLocks noChangeArrowheads="1"/>
          </p:cNvSpPr>
          <p:nvPr/>
        </p:nvSpPr>
        <p:spPr bwMode="auto">
          <a:xfrm>
            <a:off x="2209800" y="365125"/>
            <a:ext cx="4838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spcAft>
                <a:spcPct val="0"/>
              </a:spcAft>
              <a:buClrTx/>
              <a:buSzTx/>
              <a:buFontTx/>
              <a:buNone/>
            </a:pPr>
            <a:r>
              <a:rPr lang="en-AU" altLang="en-US" sz="2400" b="1">
                <a:solidFill>
                  <a:srgbClr val="7030A0"/>
                </a:solidFill>
                <a:latin typeface="Arial" panose="020B0604020202020204" pitchFamily="34" charset="0"/>
                <a:ea typeface="Cambria" panose="02040503050406030204" pitchFamily="18" charset="0"/>
                <a:cs typeface="Arial" panose="020B0604020202020204" pitchFamily="34" charset="0"/>
              </a:rPr>
              <a:t>Refugee Women and Girls, the Key to Implementing Commitments made in the Global Compact on Refugees</a:t>
            </a:r>
          </a:p>
        </p:txBody>
      </p:sp>
      <p:sp>
        <p:nvSpPr>
          <p:cNvPr id="3" name="TextBox 2">
            <a:extLst>
              <a:ext uri="{FF2B5EF4-FFF2-40B4-BE49-F238E27FC236}">
                <a16:creationId xmlns:a16="http://schemas.microsoft.com/office/drawing/2014/main" id="{2DEA8B02-F2A2-A783-3A77-A1A4C0D0AD37}"/>
              </a:ext>
            </a:extLst>
          </p:cNvPr>
          <p:cNvSpPr txBox="1"/>
          <p:nvPr/>
        </p:nvSpPr>
        <p:spPr>
          <a:xfrm>
            <a:off x="388593" y="2265259"/>
            <a:ext cx="5049838" cy="3262432"/>
          </a:xfrm>
          <a:prstGeom prst="rect">
            <a:avLst/>
          </a:prstGeom>
          <a:noFill/>
        </p:spPr>
        <p:txBody>
          <a:bodyPr>
            <a:spAutoFit/>
          </a:bodyPr>
          <a:lstStyle/>
          <a:p>
            <a:pPr marL="216000" algn="ctr">
              <a:spcAft>
                <a:spcPts val="600"/>
              </a:spcAft>
              <a:defRPr/>
            </a:pPr>
            <a:r>
              <a:rPr lang="en-AU" altLang="en-US" sz="2800" b="1" dirty="0">
                <a:solidFill>
                  <a:srgbClr val="538135"/>
                </a:solidFill>
                <a:latin typeface="Arial" panose="020B0604020202020204" pitchFamily="34" charset="0"/>
                <a:ea typeface="Cambria" panose="02040503050406030204" pitchFamily="18" charset="0"/>
                <a:cs typeface="Arial" panose="020B0604020202020204" pitchFamily="34" charset="0"/>
              </a:rPr>
              <a:t>Session 1  </a:t>
            </a:r>
            <a:endParaRPr lang="en-AU" sz="2800" b="1" kern="100" dirty="0">
              <a:solidFill>
                <a:srgbClr val="538135"/>
              </a:solidFill>
              <a:latin typeface="Arial" panose="020B0604020202020204" pitchFamily="34" charset="0"/>
              <a:ea typeface="Cambria" panose="02040503050406030204" pitchFamily="18" charset="0"/>
              <a:cs typeface="Arial" panose="020B0604020202020204" pitchFamily="34" charset="0"/>
            </a:endParaRPr>
          </a:p>
          <a:p>
            <a:pPr marL="216000" algn="ctr">
              <a:spcAft>
                <a:spcPts val="600"/>
              </a:spcAft>
              <a:defRPr/>
            </a:pPr>
            <a:r>
              <a:rPr lang="en-AU" sz="2800" b="1" kern="100" dirty="0">
                <a:solidFill>
                  <a:srgbClr val="538135"/>
                </a:solidFill>
                <a:latin typeface="Arial" panose="020B0604020202020204" pitchFamily="34" charset="0"/>
                <a:ea typeface="Cambria" panose="02040503050406030204" pitchFamily="18" charset="0"/>
                <a:cs typeface="Arial" panose="020B0604020202020204" pitchFamily="34" charset="0"/>
              </a:rPr>
              <a:t>Structural Barriers For Women Refugee Led Organisations, (WRLOs) Including Lack of Registration. </a:t>
            </a:r>
            <a:endParaRPr lang="en-AU" sz="2800" kern="100" dirty="0">
              <a:solidFill>
                <a:srgbClr val="538135"/>
              </a:solidFill>
              <a:latin typeface="Arial" panose="020B0604020202020204" pitchFamily="34" charset="0"/>
              <a:ea typeface="Cambria" panose="02040503050406030204" pitchFamily="18" charset="0"/>
              <a:cs typeface="Arial" panose="020B0604020202020204" pitchFamily="34" charset="0"/>
            </a:endParaRPr>
          </a:p>
          <a:p>
            <a:pPr algn="ctr">
              <a:defRPr/>
            </a:pPr>
            <a:endParaRPr lang="en-AU" sz="2800" b="1" dirty="0">
              <a:solidFill>
                <a:schemeClr val="accent2">
                  <a:lumMod val="50000"/>
                </a:schemeClr>
              </a:solidFill>
              <a:latin typeface="Arial" panose="020B0604020202020204" pitchFamily="34" charset="0"/>
              <a:cs typeface="Arial" panose="020B0604020202020204" pitchFamily="34" charset="0"/>
            </a:endParaRPr>
          </a:p>
        </p:txBody>
      </p:sp>
      <p:pic>
        <p:nvPicPr>
          <p:cNvPr id="6150" name="Content Placeholder 4">
            <a:extLst>
              <a:ext uri="{FF2B5EF4-FFF2-40B4-BE49-F238E27FC236}">
                <a16:creationId xmlns:a16="http://schemas.microsoft.com/office/drawing/2014/main" id="{19B700E7-5603-82F7-ED9C-0859661E2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563" y="2387600"/>
            <a:ext cx="20828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B9A2-E1A7-B75F-B768-E52D90DA0C31}"/>
              </a:ext>
            </a:extLst>
          </p:cNvPr>
          <p:cNvSpPr>
            <a:spLocks noGrp="1"/>
          </p:cNvSpPr>
          <p:nvPr>
            <p:ph type="title"/>
          </p:nvPr>
        </p:nvSpPr>
        <p:spPr>
          <a:xfrm>
            <a:off x="688975" y="246063"/>
            <a:ext cx="7793038" cy="635000"/>
          </a:xfrm>
        </p:spPr>
        <p:txBody>
          <a:bodyPr/>
          <a:lstStyle/>
          <a:p>
            <a:pPr>
              <a:defRPr/>
            </a:pPr>
            <a:r>
              <a:rPr lang="en-AU" dirty="0">
                <a:solidFill>
                  <a:schemeClr val="accent2">
                    <a:lumMod val="50000"/>
                  </a:schemeClr>
                </a:solidFill>
                <a:ea typeface="Cambria" panose="02040503050406030204" pitchFamily="18" charset="0"/>
              </a:rPr>
              <a:t>Use the same exercise to assess UN agencies and INGOs</a:t>
            </a:r>
          </a:p>
        </p:txBody>
      </p:sp>
      <p:graphicFrame>
        <p:nvGraphicFramePr>
          <p:cNvPr id="4" name="Content Placeholder 3">
            <a:extLst>
              <a:ext uri="{FF2B5EF4-FFF2-40B4-BE49-F238E27FC236}">
                <a16:creationId xmlns:a16="http://schemas.microsoft.com/office/drawing/2014/main" id="{4FA07AD2-F96D-F5CF-FFCF-C8FA00F584F8}"/>
              </a:ext>
            </a:extLst>
          </p:cNvPr>
          <p:cNvGraphicFramePr>
            <a:graphicFrameLocks noGrp="1"/>
          </p:cNvGraphicFramePr>
          <p:nvPr>
            <p:ph idx="1"/>
            <p:extLst>
              <p:ext uri="{D42A27DB-BD31-4B8C-83A1-F6EECF244321}">
                <p14:modId xmlns:p14="http://schemas.microsoft.com/office/powerpoint/2010/main" val="557523341"/>
              </p:ext>
            </p:extLst>
          </p:nvPr>
        </p:nvGraphicFramePr>
        <p:xfrm>
          <a:off x="688975" y="1457325"/>
          <a:ext cx="7693025" cy="4157662"/>
        </p:xfrm>
        <a:graphic>
          <a:graphicData uri="http://schemas.openxmlformats.org/drawingml/2006/table">
            <a:tbl>
              <a:tblPr/>
              <a:tblGrid>
                <a:gridCol w="2990547">
                  <a:extLst>
                    <a:ext uri="{9D8B030D-6E8A-4147-A177-3AD203B41FA5}">
                      <a16:colId xmlns:a16="http://schemas.microsoft.com/office/drawing/2014/main" val="20000"/>
                    </a:ext>
                  </a:extLst>
                </a:gridCol>
                <a:gridCol w="1073693">
                  <a:extLst>
                    <a:ext uri="{9D8B030D-6E8A-4147-A177-3AD203B41FA5}">
                      <a16:colId xmlns:a16="http://schemas.microsoft.com/office/drawing/2014/main" val="20001"/>
                    </a:ext>
                  </a:extLst>
                </a:gridCol>
                <a:gridCol w="3628785">
                  <a:extLst>
                    <a:ext uri="{9D8B030D-6E8A-4147-A177-3AD203B41FA5}">
                      <a16:colId xmlns:a16="http://schemas.microsoft.com/office/drawing/2014/main" val="20002"/>
                    </a:ext>
                  </a:extLst>
                </a:gridCol>
              </a:tblGrid>
              <a:tr h="1180165">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400" b="1" i="0" u="none" strike="noStrike" cap="none" normalizeH="0" baseline="0" dirty="0">
                          <a:ln>
                            <a:noFill/>
                          </a:ln>
                          <a:solidFill>
                            <a:srgbClr val="FFFFFF"/>
                          </a:solidFill>
                          <a:effectLst/>
                          <a:latin typeface="Trebuchet MS" panose="020B0603020202020204" pitchFamily="34" charset="0"/>
                        </a:rPr>
                        <a:t>Do Local NGOs </a:t>
                      </a:r>
                      <a:r>
                        <a:rPr kumimoji="0" lang="en-AU" altLang="en-US" sz="1100" b="1" i="0" u="none" strike="noStrike" cap="none" normalizeH="0" baseline="0" dirty="0">
                          <a:ln>
                            <a:noFill/>
                          </a:ln>
                          <a:solidFill>
                            <a:srgbClr val="FFFFFF"/>
                          </a:solidFill>
                          <a:effectLst/>
                          <a:latin typeface="Trebuchet MS" panose="020B0603020202020204" pitchFamily="34" charset="0"/>
                        </a:rPr>
                        <a:t>have sufficient guidance/training to support leadership and participation from:</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400" b="1" i="0" u="none" strike="noStrike" cap="none" normalizeH="0" baseline="0">
                          <a:ln>
                            <a:noFill/>
                          </a:ln>
                          <a:solidFill>
                            <a:srgbClr val="FFFFFF"/>
                          </a:solidFill>
                          <a:effectLst/>
                          <a:latin typeface="Trebuchet MS" panose="020B0603020202020204" pitchFamily="34" charset="0"/>
                        </a:rPr>
                        <a:t>Yes,  No, Partially</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400" b="1" i="0" u="none" strike="noStrike" cap="none" normalizeH="0" baseline="0">
                          <a:ln>
                            <a:noFill/>
                          </a:ln>
                          <a:solidFill>
                            <a:srgbClr val="FFFFFF"/>
                          </a:solidFill>
                          <a:effectLst/>
                          <a:latin typeface="Trebuchet MS" panose="020B0603020202020204" pitchFamily="34" charset="0"/>
                        </a:rPr>
                        <a:t>If not what if anything can be done to  change this?</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2640">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Local representatives of National and International NGOs</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1"/>
                  </a:ext>
                </a:extLst>
              </a:tr>
              <a:tr h="223068">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a:ln>
                            <a:noFill/>
                          </a:ln>
                          <a:solidFill>
                            <a:srgbClr val="FFFFFF"/>
                          </a:solidFill>
                          <a:effectLst/>
                          <a:latin typeface="Trebuchet MS" panose="020B0603020202020204" pitchFamily="34" charset="0"/>
                        </a:rPr>
                        <a:t>Local authorities</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2"/>
                  </a:ext>
                </a:extLst>
              </a:tr>
              <a:tr h="453439">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a:ln>
                            <a:noFill/>
                          </a:ln>
                          <a:solidFill>
                            <a:srgbClr val="FFFFFF"/>
                          </a:solidFill>
                          <a:effectLst/>
                          <a:latin typeface="Trebuchet MS" panose="020B0603020202020204" pitchFamily="34" charset="0"/>
                        </a:rPr>
                        <a:t>Local UN Agency representatives</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3"/>
                  </a:ext>
                </a:extLst>
              </a:tr>
              <a:tr h="692640">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a:ln>
                            <a:noFill/>
                          </a:ln>
                          <a:solidFill>
                            <a:srgbClr val="FFFFFF"/>
                          </a:solidFill>
                          <a:effectLst/>
                          <a:latin typeface="Trebuchet MS" panose="020B0603020202020204" pitchFamily="34" charset="0"/>
                        </a:rPr>
                        <a:t>Job-security in the transition to a focus on refugee-led and funded service provision</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4"/>
                  </a:ext>
                </a:extLst>
              </a:tr>
              <a:tr h="457855">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a:ln>
                            <a:noFill/>
                          </a:ln>
                          <a:solidFill>
                            <a:srgbClr val="FFFFFF"/>
                          </a:solidFill>
                          <a:effectLst/>
                          <a:latin typeface="Trebuchet MS" panose="020B0603020202020204" pitchFamily="34" charset="0"/>
                        </a:rPr>
                        <a:t>A Human Rights approach to their work</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5"/>
                  </a:ext>
                </a:extLst>
              </a:tr>
              <a:tr h="457855">
                <a:tc>
                  <a:txBody>
                    <a:bodyPr/>
                    <a:lstStyle>
                      <a:lvl1pPr marL="1905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1905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a:ln>
                            <a:noFill/>
                          </a:ln>
                          <a:solidFill>
                            <a:srgbClr val="FFFFFF"/>
                          </a:solidFill>
                          <a:effectLst/>
                          <a:latin typeface="Trebuchet MS" panose="020B0603020202020204" pitchFamily="34" charset="0"/>
                        </a:rPr>
                        <a:t>A gender sensitive approach to their work</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dirty="0">
                          <a:ln>
                            <a:noFill/>
                          </a:ln>
                          <a:solidFill>
                            <a:srgbClr val="000000"/>
                          </a:solidFill>
                          <a:effectLst/>
                          <a:latin typeface="Trebuchet MS" panose="020B0603020202020204" pitchFamily="34" charset="0"/>
                        </a:rPr>
                        <a:t> </a:t>
                      </a:r>
                      <a:endParaRPr kumimoji="0" lang="en-AU"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6982453-DC8E-0C70-A02B-6D702347F400}"/>
              </a:ext>
            </a:extLst>
          </p:cNvPr>
          <p:cNvSpPr>
            <a:spLocks noGrp="1" noChangeArrowheads="1"/>
          </p:cNvSpPr>
          <p:nvPr>
            <p:ph type="title"/>
          </p:nvPr>
        </p:nvSpPr>
        <p:spPr>
          <a:xfrm>
            <a:off x="674688" y="228600"/>
            <a:ext cx="7794625" cy="635000"/>
          </a:xfrm>
        </p:spPr>
        <p:txBody>
          <a:bodyPr/>
          <a:lstStyle/>
          <a:p>
            <a:pPr>
              <a:defRPr/>
            </a:pPr>
            <a:r>
              <a:rPr lang="en-AU" altLang="en-US" dirty="0">
                <a:solidFill>
                  <a:schemeClr val="accent2">
                    <a:lumMod val="50000"/>
                  </a:schemeClr>
                </a:solidFill>
                <a:ea typeface="Cambria" panose="02040503050406030204" pitchFamily="18" charset="0"/>
              </a:rPr>
              <a:t>…and Donors</a:t>
            </a:r>
          </a:p>
        </p:txBody>
      </p:sp>
      <p:graphicFrame>
        <p:nvGraphicFramePr>
          <p:cNvPr id="4" name="Content Placeholder 3">
            <a:extLst>
              <a:ext uri="{FF2B5EF4-FFF2-40B4-BE49-F238E27FC236}">
                <a16:creationId xmlns:a16="http://schemas.microsoft.com/office/drawing/2014/main" id="{F1E54BB3-AB66-E516-02D8-65A772883FD4}"/>
              </a:ext>
            </a:extLst>
          </p:cNvPr>
          <p:cNvGraphicFramePr>
            <a:graphicFrameLocks noGrp="1"/>
          </p:cNvGraphicFramePr>
          <p:nvPr>
            <p:ph idx="1"/>
            <p:extLst>
              <p:ext uri="{D42A27DB-BD31-4B8C-83A1-F6EECF244321}">
                <p14:modId xmlns:p14="http://schemas.microsoft.com/office/powerpoint/2010/main" val="409668344"/>
              </p:ext>
            </p:extLst>
          </p:nvPr>
        </p:nvGraphicFramePr>
        <p:xfrm>
          <a:off x="923925" y="1092200"/>
          <a:ext cx="7219950" cy="4641850"/>
        </p:xfrm>
        <a:graphic>
          <a:graphicData uri="http://schemas.openxmlformats.org/drawingml/2006/table">
            <a:tbl>
              <a:tblPr/>
              <a:tblGrid>
                <a:gridCol w="2805750">
                  <a:extLst>
                    <a:ext uri="{9D8B030D-6E8A-4147-A177-3AD203B41FA5}">
                      <a16:colId xmlns:a16="http://schemas.microsoft.com/office/drawing/2014/main" val="20000"/>
                    </a:ext>
                  </a:extLst>
                </a:gridCol>
                <a:gridCol w="1007540">
                  <a:extLst>
                    <a:ext uri="{9D8B030D-6E8A-4147-A177-3AD203B41FA5}">
                      <a16:colId xmlns:a16="http://schemas.microsoft.com/office/drawing/2014/main" val="20001"/>
                    </a:ext>
                  </a:extLst>
                </a:gridCol>
                <a:gridCol w="3406660">
                  <a:extLst>
                    <a:ext uri="{9D8B030D-6E8A-4147-A177-3AD203B41FA5}">
                      <a16:colId xmlns:a16="http://schemas.microsoft.com/office/drawing/2014/main" val="20002"/>
                    </a:ext>
                  </a:extLst>
                </a:gridCol>
              </a:tblGrid>
              <a:tr h="400825">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200" b="1" i="0" u="none" strike="noStrike" cap="none" normalizeH="0" baseline="0">
                          <a:ln>
                            <a:noFill/>
                          </a:ln>
                          <a:solidFill>
                            <a:srgbClr val="FFFFFF"/>
                          </a:solidFill>
                          <a:effectLst/>
                          <a:latin typeface="Trebuchet MS" panose="020B0603020202020204" pitchFamily="34" charset="0"/>
                        </a:rPr>
                        <a:t>In the Projects that they fund do Key Donors:</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200" b="1" i="0" u="none" strike="noStrike" cap="none" normalizeH="0" baseline="0">
                          <a:ln>
                            <a:noFill/>
                          </a:ln>
                          <a:solidFill>
                            <a:srgbClr val="FFFFFF"/>
                          </a:solidFill>
                          <a:effectLst/>
                          <a:latin typeface="Trebuchet MS" panose="020B0603020202020204" pitchFamily="34" charset="0"/>
                        </a:rPr>
                        <a:t>Yes, No, Partially</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200" b="1" i="0" u="none" strike="noStrike" cap="none" normalizeH="0" baseline="0">
                          <a:ln>
                            <a:noFill/>
                          </a:ln>
                          <a:solidFill>
                            <a:srgbClr val="FFFFFF"/>
                          </a:solidFill>
                          <a:effectLst/>
                          <a:latin typeface="Trebuchet MS" panose="020B0603020202020204" pitchFamily="34" charset="0"/>
                        </a:rPr>
                        <a:t>If not what if anything can be done to  change this?</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2400">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a:ln>
                            <a:noFill/>
                          </a:ln>
                          <a:solidFill>
                            <a:srgbClr val="FFFFFF"/>
                          </a:solidFill>
                          <a:effectLst/>
                          <a:latin typeface="Trebuchet MS" panose="020B0603020202020204" pitchFamily="34" charset="0"/>
                        </a:rPr>
                        <a:t>Require an analysis of the impacts of GBV </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1"/>
                  </a:ext>
                </a:extLst>
              </a:tr>
              <a:tr h="487751">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a:ln>
                            <a:noFill/>
                          </a:ln>
                          <a:solidFill>
                            <a:srgbClr val="FFFFFF"/>
                          </a:solidFill>
                          <a:effectLst/>
                          <a:latin typeface="Trebuchet MS" panose="020B0603020202020204" pitchFamily="34" charset="0"/>
                        </a:rPr>
                        <a:t>Actively support a human rights and community-development focused criteria </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2"/>
                  </a:ext>
                </a:extLst>
              </a:tr>
              <a:tr h="487751">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dirty="0">
                          <a:ln>
                            <a:noFill/>
                          </a:ln>
                          <a:solidFill>
                            <a:srgbClr val="FFFFFF"/>
                          </a:solidFill>
                          <a:effectLst/>
                          <a:latin typeface="Trebuchet MS" panose="020B0603020202020204" pitchFamily="34" charset="0"/>
                        </a:rPr>
                        <a:t>Actively support women refugee participation and refugee led work.</a:t>
                      </a:r>
                      <a:endParaRPr kumimoji="0" lang="en-AU" altLang="en-US" sz="10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3"/>
                  </a:ext>
                </a:extLst>
              </a:tr>
              <a:tr h="322400">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a:ln>
                            <a:noFill/>
                          </a:ln>
                          <a:solidFill>
                            <a:srgbClr val="FFFFFF"/>
                          </a:solidFill>
                          <a:effectLst/>
                          <a:latin typeface="Trebuchet MS" panose="020B0603020202020204" pitchFamily="34" charset="0"/>
                        </a:rPr>
                        <a:t>Actively support a gender equality focused criterion </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4"/>
                  </a:ext>
                </a:extLst>
              </a:tr>
              <a:tr h="653105">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just"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a:ln>
                            <a:noFill/>
                          </a:ln>
                          <a:solidFill>
                            <a:srgbClr val="FFFFFF"/>
                          </a:solidFill>
                          <a:effectLst/>
                          <a:latin typeface="Trebuchet MS" panose="020B0603020202020204" pitchFamily="34" charset="0"/>
                        </a:rPr>
                        <a:t>Have a rigorous evaluation framework for the programs they fund which examines these criteria.</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5"/>
                  </a:ext>
                </a:extLst>
              </a:tr>
              <a:tr h="1479867">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dirty="0">
                          <a:ln>
                            <a:noFill/>
                          </a:ln>
                          <a:solidFill>
                            <a:srgbClr val="FFFFFF"/>
                          </a:solidFill>
                          <a:effectLst/>
                          <a:latin typeface="Trebuchet MS" panose="020B0603020202020204" pitchFamily="34" charset="0"/>
                        </a:rPr>
                        <a:t>Understand that most of the WRLOs strengths are in the community development approaches that take time in order to build trust, establish equal partnerships or participatory approaches that meaningfully engage other community members. </a:t>
                      </a:r>
                      <a:endParaRPr kumimoji="0" lang="en-AU" altLang="en-US" sz="10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6"/>
                  </a:ext>
                </a:extLst>
              </a:tr>
              <a:tr h="487751">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1" i="0" u="none" strike="noStrike" cap="none" normalizeH="0" baseline="0">
                          <a:ln>
                            <a:noFill/>
                          </a:ln>
                          <a:solidFill>
                            <a:srgbClr val="FFFFFF"/>
                          </a:solidFill>
                          <a:effectLst/>
                          <a:latin typeface="Trebuchet MS" panose="020B0603020202020204" pitchFamily="34" charset="0"/>
                        </a:rPr>
                        <a:t>Show willingness, and the flexibility needed to accommodate this process? </a:t>
                      </a:r>
                      <a:endParaRPr kumimoji="0" lang="en-AU"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a:ln>
                            <a:noFill/>
                          </a:ln>
                          <a:solidFill>
                            <a:srgbClr val="000000"/>
                          </a:solidFill>
                          <a:effectLst/>
                          <a:latin typeface="Trebuchet MS" panose="020B0603020202020204" pitchFamily="34" charset="0"/>
                        </a:rPr>
                        <a:t> </a:t>
                      </a:r>
                      <a:endParaRPr kumimoji="0" lang="en-AU"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000" b="0" i="0" u="none" strike="noStrike" cap="none" normalizeH="0" baseline="0" dirty="0">
                          <a:ln>
                            <a:noFill/>
                          </a:ln>
                          <a:solidFill>
                            <a:srgbClr val="000000"/>
                          </a:solidFill>
                          <a:effectLst/>
                          <a:latin typeface="Trebuchet MS" panose="020B0603020202020204" pitchFamily="34" charset="0"/>
                        </a:rPr>
                        <a:t> </a:t>
                      </a:r>
                      <a:endParaRPr kumimoji="0" lang="en-AU" altLang="en-US" sz="10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8" marR="608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7"/>
                  </a:ext>
                </a:extLst>
              </a:tr>
            </a:tbl>
          </a:graphicData>
        </a:graphic>
      </p:graphicFrame>
      <p:sp>
        <p:nvSpPr>
          <p:cNvPr id="17449" name="Rectangle 1">
            <a:extLst>
              <a:ext uri="{FF2B5EF4-FFF2-40B4-BE49-F238E27FC236}">
                <a16:creationId xmlns:a16="http://schemas.microsoft.com/office/drawing/2014/main" id="{497C8555-7C90-3D43-EAF0-D182D5482BCB}"/>
              </a:ext>
            </a:extLst>
          </p:cNvPr>
          <p:cNvSpPr>
            <a:spLocks noChangeArrowheads="1"/>
          </p:cNvSpPr>
          <p:nvPr/>
        </p:nvSpPr>
        <p:spPr bwMode="auto">
          <a:xfrm>
            <a:off x="0" y="43934"/>
            <a:ext cx="184731" cy="36933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2675EFE-92A0-4778-E732-1CB337AE0909}"/>
              </a:ext>
            </a:extLst>
          </p:cNvPr>
          <p:cNvSpPr>
            <a:spLocks noGrp="1" noChangeArrowheads="1"/>
          </p:cNvSpPr>
          <p:nvPr>
            <p:ph type="title"/>
          </p:nvPr>
        </p:nvSpPr>
        <p:spPr>
          <a:xfrm>
            <a:off x="739775" y="288925"/>
            <a:ext cx="7793038" cy="635000"/>
          </a:xfrm>
        </p:spPr>
        <p:txBody>
          <a:bodyPr/>
          <a:lstStyle/>
          <a:p>
            <a:r>
              <a:rPr lang="en-AU" altLang="en-US">
                <a:solidFill>
                  <a:srgbClr val="7030A0"/>
                </a:solidFill>
                <a:ea typeface="Cambria" panose="02040503050406030204" pitchFamily="18" charset="0"/>
              </a:rPr>
              <a:t>Registered v Unregistered organisations</a:t>
            </a:r>
          </a:p>
        </p:txBody>
      </p:sp>
      <p:sp>
        <p:nvSpPr>
          <p:cNvPr id="18435" name="Content Placeholder 2">
            <a:extLst>
              <a:ext uri="{FF2B5EF4-FFF2-40B4-BE49-F238E27FC236}">
                <a16:creationId xmlns:a16="http://schemas.microsoft.com/office/drawing/2014/main" id="{7615A44A-63A5-CCB0-A4C9-F2A8CA2ED579}"/>
              </a:ext>
            </a:extLst>
          </p:cNvPr>
          <p:cNvSpPr>
            <a:spLocks noGrp="1" noChangeArrowheads="1"/>
          </p:cNvSpPr>
          <p:nvPr>
            <p:ph idx="1"/>
          </p:nvPr>
        </p:nvSpPr>
        <p:spPr>
          <a:xfrm>
            <a:off x="609600" y="1624013"/>
            <a:ext cx="7794625" cy="4475162"/>
          </a:xfrm>
        </p:spPr>
        <p:txBody>
          <a:bodyPr/>
          <a:lstStyle/>
          <a:p>
            <a:pPr algn="ctr"/>
            <a:r>
              <a:rPr lang="en-AU" altLang="en-US" b="1">
                <a:solidFill>
                  <a:srgbClr val="538135"/>
                </a:solidFill>
                <a:ea typeface="Cambria" panose="02040503050406030204" pitchFamily="18" charset="0"/>
              </a:rPr>
              <a:t>Tools and Exercises </a:t>
            </a:r>
          </a:p>
        </p:txBody>
      </p:sp>
      <p:pic>
        <p:nvPicPr>
          <p:cNvPr id="18436" name="Picture 2">
            <a:extLst>
              <a:ext uri="{FF2B5EF4-FFF2-40B4-BE49-F238E27FC236}">
                <a16:creationId xmlns:a16="http://schemas.microsoft.com/office/drawing/2014/main" id="{81B1684E-DFC2-4B23-41F0-15E85B61A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4876800"/>
            <a:ext cx="36480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6EBF5C3F-BC9B-3C4A-0573-21031DFC145B}"/>
              </a:ext>
            </a:extLst>
          </p:cNvPr>
          <p:cNvSpPr>
            <a:spLocks noChangeArrowheads="1"/>
          </p:cNvSpPr>
          <p:nvPr/>
        </p:nvSpPr>
        <p:spPr bwMode="auto">
          <a:xfrm>
            <a:off x="660400" y="2701320"/>
            <a:ext cx="7693025" cy="156966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spcAft>
                <a:spcPct val="0"/>
              </a:spcAft>
              <a:buClrTx/>
              <a:buSzTx/>
              <a:buFontTx/>
              <a:buNone/>
            </a:pPr>
            <a:r>
              <a:rPr lang="en-AU" altLang="en-US" sz="2400" b="1" dirty="0">
                <a:solidFill>
                  <a:srgbClr val="3B7D23"/>
                </a:solidFill>
                <a:latin typeface="Arial" panose="020B0604020202020204" pitchFamily="34" charset="0"/>
                <a:ea typeface="Aptos" panose="020B0004020202020204" pitchFamily="34" charset="0"/>
                <a:cs typeface="Arial" panose="020B0604020202020204" pitchFamily="34" charset="0"/>
              </a:rPr>
              <a:t>Participants may not have all the information to complete this tool and will have do some research.  This could include consulting with local experts, and seeking legal advice</a:t>
            </a:r>
            <a:endParaRPr lang="en-AU" altLang="en-US" sz="2400" b="1" dirty="0">
              <a:solidFill>
                <a:schemeClr val="tx1"/>
              </a:solidFill>
              <a:latin typeface="Arial" panose="020B0604020202020204" pitchFamily="34" charset="0"/>
              <a:ea typeface="Aptos" panose="020B00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D34F469-CD4B-1527-147B-4AA9FF380625}"/>
              </a:ext>
            </a:extLst>
          </p:cNvPr>
          <p:cNvSpPr>
            <a:spLocks noGrp="1" noChangeArrowheads="1"/>
          </p:cNvSpPr>
          <p:nvPr>
            <p:ph type="title"/>
          </p:nvPr>
        </p:nvSpPr>
        <p:spPr>
          <a:xfrm>
            <a:off x="688975" y="246063"/>
            <a:ext cx="7793038" cy="635000"/>
          </a:xfrm>
        </p:spPr>
        <p:txBody>
          <a:bodyPr/>
          <a:lstStyle/>
          <a:p>
            <a:r>
              <a:rPr lang="en-AU" altLang="en-US" dirty="0">
                <a:solidFill>
                  <a:srgbClr val="538135"/>
                </a:solidFill>
                <a:ea typeface="Cambria" panose="02040503050406030204" pitchFamily="18" charset="0"/>
              </a:rPr>
              <a:t>Benefits of Registration</a:t>
            </a:r>
          </a:p>
        </p:txBody>
      </p:sp>
      <p:graphicFrame>
        <p:nvGraphicFramePr>
          <p:cNvPr id="4" name="Content Placeholder 3">
            <a:extLst>
              <a:ext uri="{FF2B5EF4-FFF2-40B4-BE49-F238E27FC236}">
                <a16:creationId xmlns:a16="http://schemas.microsoft.com/office/drawing/2014/main" id="{F7E3D4B2-6A29-53CA-BF68-22910BA16250}"/>
              </a:ext>
            </a:extLst>
          </p:cNvPr>
          <p:cNvGraphicFramePr>
            <a:graphicFrameLocks noGrp="1"/>
          </p:cNvGraphicFramePr>
          <p:nvPr>
            <p:ph idx="1"/>
            <p:extLst>
              <p:ext uri="{D42A27DB-BD31-4B8C-83A1-F6EECF244321}">
                <p14:modId xmlns:p14="http://schemas.microsoft.com/office/powerpoint/2010/main" val="1416443082"/>
              </p:ext>
            </p:extLst>
          </p:nvPr>
        </p:nvGraphicFramePr>
        <p:xfrm>
          <a:off x="838200" y="1430338"/>
          <a:ext cx="7134225" cy="3997325"/>
        </p:xfrm>
        <a:graphic>
          <a:graphicData uri="http://schemas.openxmlformats.org/drawingml/2006/table">
            <a:tbl>
              <a:tblPr firstRow="1" firstCol="1" bandRow="1">
                <a:tableStyleId>{5C22544A-7EE6-4342-B048-85BDC9FD1C3A}</a:tableStyleId>
              </a:tblPr>
              <a:tblGrid>
                <a:gridCol w="1542331">
                  <a:extLst>
                    <a:ext uri="{9D8B030D-6E8A-4147-A177-3AD203B41FA5}">
                      <a16:colId xmlns:a16="http://schemas.microsoft.com/office/drawing/2014/main" val="20000"/>
                    </a:ext>
                  </a:extLst>
                </a:gridCol>
                <a:gridCol w="1426617">
                  <a:extLst>
                    <a:ext uri="{9D8B030D-6E8A-4147-A177-3AD203B41FA5}">
                      <a16:colId xmlns:a16="http://schemas.microsoft.com/office/drawing/2014/main" val="20001"/>
                    </a:ext>
                  </a:extLst>
                </a:gridCol>
                <a:gridCol w="1276009">
                  <a:extLst>
                    <a:ext uri="{9D8B030D-6E8A-4147-A177-3AD203B41FA5}">
                      <a16:colId xmlns:a16="http://schemas.microsoft.com/office/drawing/2014/main" val="20002"/>
                    </a:ext>
                  </a:extLst>
                </a:gridCol>
                <a:gridCol w="1450640">
                  <a:extLst>
                    <a:ext uri="{9D8B030D-6E8A-4147-A177-3AD203B41FA5}">
                      <a16:colId xmlns:a16="http://schemas.microsoft.com/office/drawing/2014/main" val="20003"/>
                    </a:ext>
                  </a:extLst>
                </a:gridCol>
                <a:gridCol w="1438628">
                  <a:extLst>
                    <a:ext uri="{9D8B030D-6E8A-4147-A177-3AD203B41FA5}">
                      <a16:colId xmlns:a16="http://schemas.microsoft.com/office/drawing/2014/main" val="20004"/>
                    </a:ext>
                  </a:extLst>
                </a:gridCol>
              </a:tblGrid>
              <a:tr h="889601">
                <a:tc>
                  <a:txBody>
                    <a:bodyPr/>
                    <a:lstStyle/>
                    <a:p>
                      <a:pPr>
                        <a:lnSpc>
                          <a:spcPct val="107000"/>
                        </a:lnSpc>
                        <a:spcAft>
                          <a:spcPts val="800"/>
                        </a:spcAft>
                      </a:pPr>
                      <a:r>
                        <a:rPr lang="en-AU" sz="1100" kern="0">
                          <a:effectLst/>
                        </a:rPr>
                        <a:t>What are the benefits of registering a RLO in this country?</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What steps need to be taken for this to happen?</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dirty="0">
                          <a:effectLst/>
                        </a:rPr>
                        <a:t>Is a positive outcome likely in this site?</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dirty="0">
                          <a:effectLst/>
                        </a:rPr>
                        <a:t>If Yes, which stakeholders can support this?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If no, can the problems be circumvented?  (eg Auspice role by local NGO?)</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25168">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15052">
                <a:tc>
                  <a:txBody>
                    <a:bodyPr/>
                    <a:lstStyle/>
                    <a:p>
                      <a:pPr>
                        <a:lnSpc>
                          <a:spcPct val="107000"/>
                        </a:lnSpc>
                        <a:spcAft>
                          <a:spcPts val="800"/>
                        </a:spcAft>
                      </a:pPr>
                      <a:r>
                        <a:rPr lang="en-AU" sz="1100" kern="0">
                          <a:effectLst/>
                        </a:rPr>
                        <a:t>A</a:t>
                      </a:r>
                      <a:endParaRPr lang="en-AU" sz="1100" kern="100">
                        <a:effectLst/>
                      </a:endParaRPr>
                    </a:p>
                    <a:p>
                      <a:pPr>
                        <a:lnSpc>
                          <a:spcPct val="107000"/>
                        </a:lnSpc>
                        <a:spcAft>
                          <a:spcPts val="800"/>
                        </a:spcAft>
                      </a:pPr>
                      <a:r>
                        <a:rPr lang="en-AU" sz="1100" kern="0">
                          <a:effectLst/>
                        </a:rPr>
                        <a:t>B</a:t>
                      </a:r>
                      <a:endParaRPr lang="en-AU" sz="1100" kern="100">
                        <a:effectLst/>
                      </a:endParaRPr>
                    </a:p>
                    <a:p>
                      <a:pPr>
                        <a:lnSpc>
                          <a:spcPct val="107000"/>
                        </a:lnSpc>
                        <a:spcAft>
                          <a:spcPts val="800"/>
                        </a:spcAft>
                      </a:pPr>
                      <a:r>
                        <a:rPr lang="en-AU" sz="1100" kern="0">
                          <a:effectLst/>
                        </a:rPr>
                        <a:t>C</a:t>
                      </a:r>
                      <a:endParaRPr lang="en-AU" sz="1100" kern="100">
                        <a:effectLst/>
                      </a:endParaRPr>
                    </a:p>
                    <a:p>
                      <a:pPr>
                        <a:lnSpc>
                          <a:spcPct val="107000"/>
                        </a:lnSpc>
                        <a:spcAft>
                          <a:spcPts val="800"/>
                        </a:spcAft>
                      </a:pPr>
                      <a:r>
                        <a:rPr lang="en-AU" sz="1100" kern="0">
                          <a:effectLst/>
                        </a:rPr>
                        <a:t>Etc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71823">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80629">
                <a:tc>
                  <a:txBody>
                    <a:bodyPr/>
                    <a:lstStyle/>
                    <a:p>
                      <a:pPr>
                        <a:lnSpc>
                          <a:spcPct val="107000"/>
                        </a:lnSpc>
                        <a:spcAft>
                          <a:spcPts val="800"/>
                        </a:spcAft>
                      </a:pPr>
                      <a:r>
                        <a:rPr lang="en-AU" sz="1100" kern="0" dirty="0">
                          <a:effectLst/>
                        </a:rPr>
                        <a:t>Are there additional benefits for WRLOs?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As Above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As Above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As Above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As Above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015052">
                <a:tc>
                  <a:txBody>
                    <a:bodyPr/>
                    <a:lstStyle/>
                    <a:p>
                      <a:pPr>
                        <a:lnSpc>
                          <a:spcPct val="107000"/>
                        </a:lnSpc>
                        <a:spcAft>
                          <a:spcPts val="800"/>
                        </a:spcAft>
                      </a:pPr>
                      <a:r>
                        <a:rPr lang="en-AU" sz="1100" kern="0" dirty="0">
                          <a:effectLst/>
                        </a:rPr>
                        <a:t>A</a:t>
                      </a:r>
                      <a:endParaRPr lang="en-AU" sz="1100" kern="100" dirty="0">
                        <a:effectLst/>
                      </a:endParaRPr>
                    </a:p>
                    <a:p>
                      <a:pPr>
                        <a:lnSpc>
                          <a:spcPct val="107000"/>
                        </a:lnSpc>
                        <a:spcAft>
                          <a:spcPts val="800"/>
                        </a:spcAft>
                      </a:pPr>
                      <a:r>
                        <a:rPr lang="en-AU" sz="1100" kern="0" dirty="0">
                          <a:effectLst/>
                        </a:rPr>
                        <a:t>B</a:t>
                      </a:r>
                      <a:endParaRPr lang="en-AU" sz="1100" kern="100" dirty="0">
                        <a:effectLst/>
                      </a:endParaRPr>
                    </a:p>
                    <a:p>
                      <a:pPr>
                        <a:lnSpc>
                          <a:spcPct val="107000"/>
                        </a:lnSpc>
                        <a:spcAft>
                          <a:spcPts val="800"/>
                        </a:spcAft>
                      </a:pPr>
                      <a:r>
                        <a:rPr lang="en-AU" sz="1100" kern="0" dirty="0">
                          <a:effectLst/>
                        </a:rPr>
                        <a:t>C</a:t>
                      </a:r>
                      <a:endParaRPr lang="en-AU" sz="1100" kern="100" dirty="0">
                        <a:effectLst/>
                      </a:endParaRPr>
                    </a:p>
                    <a:p>
                      <a:pPr>
                        <a:lnSpc>
                          <a:spcPct val="107000"/>
                        </a:lnSpc>
                        <a:spcAft>
                          <a:spcPts val="800"/>
                        </a:spcAft>
                      </a:pPr>
                      <a:r>
                        <a:rPr lang="en-AU" sz="1100" kern="0" dirty="0">
                          <a:effectLst/>
                        </a:rPr>
                        <a:t>Etc</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a:effectLst/>
                        </a:rPr>
                        <a:t> </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dirty="0">
                          <a:effectLst/>
                        </a:rPr>
                        <a:t>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6334287-086A-D66F-1B4E-F782ADB777D7}"/>
              </a:ext>
            </a:extLst>
          </p:cNvPr>
          <p:cNvSpPr>
            <a:spLocks noGrp="1" noChangeArrowheads="1"/>
          </p:cNvSpPr>
          <p:nvPr>
            <p:ph type="title"/>
          </p:nvPr>
        </p:nvSpPr>
        <p:spPr>
          <a:xfrm>
            <a:off x="688975" y="246063"/>
            <a:ext cx="7793038" cy="635000"/>
          </a:xfrm>
        </p:spPr>
        <p:txBody>
          <a:bodyPr/>
          <a:lstStyle/>
          <a:p>
            <a:r>
              <a:rPr lang="en-AU" altLang="en-US" dirty="0">
                <a:solidFill>
                  <a:srgbClr val="538135"/>
                </a:solidFill>
                <a:ea typeface="Cambria" panose="02040503050406030204" pitchFamily="18" charset="0"/>
              </a:rPr>
              <a:t>Risks associated with Registration</a:t>
            </a:r>
          </a:p>
        </p:txBody>
      </p:sp>
      <p:graphicFrame>
        <p:nvGraphicFramePr>
          <p:cNvPr id="4" name="Content Placeholder 3">
            <a:extLst>
              <a:ext uri="{FF2B5EF4-FFF2-40B4-BE49-F238E27FC236}">
                <a16:creationId xmlns:a16="http://schemas.microsoft.com/office/drawing/2014/main" id="{E4CEB67B-6681-AD45-FC6C-A6E2BE2CC730}"/>
              </a:ext>
            </a:extLst>
          </p:cNvPr>
          <p:cNvGraphicFramePr>
            <a:graphicFrameLocks noGrp="1"/>
          </p:cNvGraphicFramePr>
          <p:nvPr>
            <p:ph idx="1"/>
          </p:nvPr>
        </p:nvGraphicFramePr>
        <p:xfrm>
          <a:off x="688975" y="981075"/>
          <a:ext cx="6873875" cy="5618163"/>
        </p:xfrm>
        <a:graphic>
          <a:graphicData uri="http://schemas.openxmlformats.org/drawingml/2006/table">
            <a:tbl>
              <a:tblPr firstRow="1" firstCol="1" bandRow="1">
                <a:tableStyleId>{5C22544A-7EE6-4342-B048-85BDC9FD1C3A}</a:tableStyleId>
              </a:tblPr>
              <a:tblGrid>
                <a:gridCol w="1711325">
                  <a:extLst>
                    <a:ext uri="{9D8B030D-6E8A-4147-A177-3AD203B41FA5}">
                      <a16:colId xmlns:a16="http://schemas.microsoft.com/office/drawing/2014/main" val="20000"/>
                    </a:ext>
                  </a:extLst>
                </a:gridCol>
                <a:gridCol w="1085850">
                  <a:extLst>
                    <a:ext uri="{9D8B030D-6E8A-4147-A177-3AD203B41FA5}">
                      <a16:colId xmlns:a16="http://schemas.microsoft.com/office/drawing/2014/main" val="20001"/>
                    </a:ext>
                  </a:extLst>
                </a:gridCol>
                <a:gridCol w="1247775">
                  <a:extLst>
                    <a:ext uri="{9D8B030D-6E8A-4147-A177-3AD203B41FA5}">
                      <a16:colId xmlns:a16="http://schemas.microsoft.com/office/drawing/2014/main" val="20002"/>
                    </a:ext>
                  </a:extLst>
                </a:gridCol>
                <a:gridCol w="1251385">
                  <a:extLst>
                    <a:ext uri="{9D8B030D-6E8A-4147-A177-3AD203B41FA5}">
                      <a16:colId xmlns:a16="http://schemas.microsoft.com/office/drawing/2014/main" val="20003"/>
                    </a:ext>
                  </a:extLst>
                </a:gridCol>
                <a:gridCol w="1577540">
                  <a:extLst>
                    <a:ext uri="{9D8B030D-6E8A-4147-A177-3AD203B41FA5}">
                      <a16:colId xmlns:a16="http://schemas.microsoft.com/office/drawing/2014/main" val="20004"/>
                    </a:ext>
                  </a:extLst>
                </a:gridCol>
              </a:tblGrid>
              <a:tr h="1719947">
                <a:tc>
                  <a:txBody>
                    <a:bodyPr/>
                    <a:lstStyle/>
                    <a:p>
                      <a:pPr>
                        <a:lnSpc>
                          <a:spcPct val="107000"/>
                        </a:lnSpc>
                        <a:spcAft>
                          <a:spcPts val="800"/>
                        </a:spcAft>
                      </a:pPr>
                      <a:r>
                        <a:rPr lang="en-AU" sz="1000" kern="0" dirty="0">
                          <a:effectLst/>
                        </a:rPr>
                        <a:t>What are the risks associated with an RLO applying for Registration in this country</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dirty="0">
                          <a:effectLst/>
                        </a:rPr>
                        <a:t>What steps need to be taken to minimise this risk?</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100" kern="0" dirty="0">
                          <a:effectLst/>
                        </a:rPr>
                        <a:t>Is a positive outcome likely in this site?</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kern="0" dirty="0">
                          <a:effectLst/>
                        </a:rPr>
                        <a:t>If Yes, which stakeholders can support this?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000" kern="0" dirty="0">
                          <a:effectLst/>
                        </a:rPr>
                        <a:t>If not, is it better not to attempt to gain registration?</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extLst>
                  <a:ext uri="{0D108BD9-81ED-4DB2-BD59-A6C34878D82A}">
                    <a16:rowId xmlns:a16="http://schemas.microsoft.com/office/drawing/2014/main" val="10000"/>
                  </a:ext>
                </a:extLst>
              </a:tr>
              <a:tr h="1006436">
                <a:tc>
                  <a:txBody>
                    <a:bodyPr/>
                    <a:lstStyle/>
                    <a:p>
                      <a:pPr>
                        <a:lnSpc>
                          <a:spcPct val="107000"/>
                        </a:lnSpc>
                        <a:spcAft>
                          <a:spcPts val="800"/>
                        </a:spcAft>
                      </a:pPr>
                      <a:r>
                        <a:rPr lang="en-AU" sz="1000" kern="0" dirty="0">
                          <a:effectLst/>
                        </a:rPr>
                        <a:t>A</a:t>
                      </a:r>
                      <a:endParaRPr lang="en-AU" sz="1000" kern="100" dirty="0">
                        <a:effectLst/>
                      </a:endParaRPr>
                    </a:p>
                    <a:p>
                      <a:pPr>
                        <a:lnSpc>
                          <a:spcPct val="107000"/>
                        </a:lnSpc>
                        <a:spcAft>
                          <a:spcPts val="800"/>
                        </a:spcAft>
                      </a:pPr>
                      <a:r>
                        <a:rPr lang="en-AU" sz="1000" kern="0" dirty="0">
                          <a:effectLst/>
                        </a:rPr>
                        <a:t>B</a:t>
                      </a:r>
                      <a:endParaRPr lang="en-AU" sz="1000" kern="100" dirty="0">
                        <a:effectLst/>
                      </a:endParaRPr>
                    </a:p>
                    <a:p>
                      <a:pPr>
                        <a:lnSpc>
                          <a:spcPct val="107000"/>
                        </a:lnSpc>
                        <a:spcAft>
                          <a:spcPts val="800"/>
                        </a:spcAft>
                      </a:pPr>
                      <a:r>
                        <a:rPr lang="en-AU" sz="1000" kern="0" dirty="0">
                          <a:effectLst/>
                        </a:rPr>
                        <a:t>C</a:t>
                      </a:r>
                      <a:endParaRPr lang="en-AU" sz="1000" kern="100" dirty="0">
                        <a:effectLst/>
                      </a:endParaRPr>
                    </a:p>
                    <a:p>
                      <a:pPr>
                        <a:lnSpc>
                          <a:spcPct val="107000"/>
                        </a:lnSpc>
                        <a:spcAft>
                          <a:spcPts val="800"/>
                        </a:spcAft>
                      </a:pPr>
                      <a:r>
                        <a:rPr lang="en-AU" sz="1000" kern="0" dirty="0">
                          <a:effectLst/>
                        </a:rPr>
                        <a:t>Etc</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dirty="0">
                          <a:effectLst/>
                        </a:rPr>
                        <a:t> </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dirty="0">
                          <a:effectLst/>
                        </a:rPr>
                        <a:t> </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extLst>
                  <a:ext uri="{0D108BD9-81ED-4DB2-BD59-A6C34878D82A}">
                    <a16:rowId xmlns:a16="http://schemas.microsoft.com/office/drawing/2014/main" val="10001"/>
                  </a:ext>
                </a:extLst>
              </a:tr>
              <a:tr h="165397">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extLst>
                  <a:ext uri="{0D108BD9-81ED-4DB2-BD59-A6C34878D82A}">
                    <a16:rowId xmlns:a16="http://schemas.microsoft.com/office/drawing/2014/main" val="10002"/>
                  </a:ext>
                </a:extLst>
              </a:tr>
              <a:tr h="1719947">
                <a:tc>
                  <a:txBody>
                    <a:bodyPr/>
                    <a:lstStyle/>
                    <a:p>
                      <a:pPr>
                        <a:lnSpc>
                          <a:spcPct val="107000"/>
                        </a:lnSpc>
                        <a:spcAft>
                          <a:spcPts val="800"/>
                        </a:spcAft>
                      </a:pPr>
                      <a:r>
                        <a:rPr lang="en-AU" sz="1000" kern="0" dirty="0">
                          <a:effectLst/>
                        </a:rPr>
                        <a:t>What are the risks associated with a WRLO applying for Registration in this country</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As Above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As Above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As Above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As Above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extLst>
                  <a:ext uri="{0D108BD9-81ED-4DB2-BD59-A6C34878D82A}">
                    <a16:rowId xmlns:a16="http://schemas.microsoft.com/office/drawing/2014/main" val="10003"/>
                  </a:ext>
                </a:extLst>
              </a:tr>
              <a:tr h="1006436">
                <a:tc>
                  <a:txBody>
                    <a:bodyPr/>
                    <a:lstStyle/>
                    <a:p>
                      <a:pPr>
                        <a:lnSpc>
                          <a:spcPct val="107000"/>
                        </a:lnSpc>
                        <a:spcAft>
                          <a:spcPts val="800"/>
                        </a:spcAft>
                      </a:pPr>
                      <a:r>
                        <a:rPr lang="en-AU" sz="1000" kern="0" dirty="0">
                          <a:effectLst/>
                        </a:rPr>
                        <a:t>A</a:t>
                      </a:r>
                      <a:endParaRPr lang="en-AU" sz="1000" kern="100" dirty="0">
                        <a:effectLst/>
                      </a:endParaRPr>
                    </a:p>
                    <a:p>
                      <a:pPr>
                        <a:lnSpc>
                          <a:spcPct val="107000"/>
                        </a:lnSpc>
                        <a:spcAft>
                          <a:spcPts val="800"/>
                        </a:spcAft>
                      </a:pPr>
                      <a:r>
                        <a:rPr lang="en-AU" sz="1000" kern="0" dirty="0">
                          <a:effectLst/>
                        </a:rPr>
                        <a:t>B</a:t>
                      </a:r>
                      <a:endParaRPr lang="en-AU" sz="1000" kern="100" dirty="0">
                        <a:effectLst/>
                      </a:endParaRPr>
                    </a:p>
                    <a:p>
                      <a:pPr>
                        <a:lnSpc>
                          <a:spcPct val="107000"/>
                        </a:lnSpc>
                        <a:spcAft>
                          <a:spcPts val="800"/>
                        </a:spcAft>
                      </a:pPr>
                      <a:r>
                        <a:rPr lang="en-AU" sz="1000" kern="0" dirty="0">
                          <a:effectLst/>
                        </a:rPr>
                        <a:t>C</a:t>
                      </a:r>
                      <a:endParaRPr lang="en-AU" sz="1000" kern="100" dirty="0">
                        <a:effectLst/>
                      </a:endParaRPr>
                    </a:p>
                    <a:p>
                      <a:pPr>
                        <a:lnSpc>
                          <a:spcPct val="107000"/>
                        </a:lnSpc>
                        <a:spcAft>
                          <a:spcPts val="800"/>
                        </a:spcAft>
                      </a:pPr>
                      <a:r>
                        <a:rPr lang="en-AU" sz="1000" kern="0" dirty="0">
                          <a:effectLst/>
                        </a:rPr>
                        <a:t>Etc</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dirty="0">
                          <a:effectLst/>
                        </a:rPr>
                        <a:t> </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dirty="0">
                          <a:effectLst/>
                        </a:rPr>
                        <a:t> </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tc>
                  <a:txBody>
                    <a:bodyPr/>
                    <a:lstStyle/>
                    <a:p>
                      <a:pPr>
                        <a:lnSpc>
                          <a:spcPct val="107000"/>
                        </a:lnSpc>
                        <a:spcAft>
                          <a:spcPts val="800"/>
                        </a:spcAft>
                      </a:pPr>
                      <a:r>
                        <a:rPr lang="en-AU" sz="1000" kern="0" dirty="0">
                          <a:effectLst/>
                        </a:rPr>
                        <a:t> </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703" marR="60703" marT="0" marB="0"/>
                </a:tc>
                <a:extLst>
                  <a:ext uri="{0D108BD9-81ED-4DB2-BD59-A6C34878D82A}">
                    <a16:rowId xmlns:a16="http://schemas.microsoft.com/office/drawing/2014/main" val="10004"/>
                  </a:ext>
                </a:extLst>
              </a:tr>
            </a:tbl>
          </a:graphicData>
        </a:graphic>
      </p:graphicFrame>
      <p:sp>
        <p:nvSpPr>
          <p:cNvPr id="20521" name="Rectangle 1">
            <a:extLst>
              <a:ext uri="{FF2B5EF4-FFF2-40B4-BE49-F238E27FC236}">
                <a16:creationId xmlns:a16="http://schemas.microsoft.com/office/drawing/2014/main" id="{CE7BCB24-E86B-0F30-22BD-833D2D8F8626}"/>
              </a:ext>
            </a:extLst>
          </p:cNvPr>
          <p:cNvSpPr>
            <a:spLocks noChangeArrowheads="1"/>
          </p:cNvSpPr>
          <p:nvPr/>
        </p:nvSpPr>
        <p:spPr bwMode="auto">
          <a:xfrm>
            <a:off x="0" y="0"/>
            <a:ext cx="9144000"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D6F791E-F853-B080-29BC-AC83B7648D50}"/>
              </a:ext>
            </a:extLst>
          </p:cNvPr>
          <p:cNvSpPr>
            <a:spLocks noGrp="1" noChangeArrowheads="1"/>
          </p:cNvSpPr>
          <p:nvPr>
            <p:ph type="title"/>
          </p:nvPr>
        </p:nvSpPr>
        <p:spPr>
          <a:xfrm>
            <a:off x="688975" y="246063"/>
            <a:ext cx="7793038" cy="635000"/>
          </a:xfrm>
        </p:spPr>
        <p:txBody>
          <a:bodyPr/>
          <a:lstStyle/>
          <a:p>
            <a:r>
              <a:rPr lang="en-AU" altLang="en-US">
                <a:ea typeface="Cambria" panose="02040503050406030204" pitchFamily="18" charset="0"/>
              </a:rPr>
              <a:t>Getting Community Input</a:t>
            </a:r>
          </a:p>
        </p:txBody>
      </p:sp>
      <p:sp>
        <p:nvSpPr>
          <p:cNvPr id="3" name="Content Placeholder 2">
            <a:extLst>
              <a:ext uri="{FF2B5EF4-FFF2-40B4-BE49-F238E27FC236}">
                <a16:creationId xmlns:a16="http://schemas.microsoft.com/office/drawing/2014/main" id="{32B8ACDE-2DCD-99CD-8D34-D597FAADE526}"/>
              </a:ext>
            </a:extLst>
          </p:cNvPr>
          <p:cNvSpPr>
            <a:spLocks noGrp="1"/>
          </p:cNvSpPr>
          <p:nvPr>
            <p:ph idx="1"/>
          </p:nvPr>
        </p:nvSpPr>
        <p:spPr>
          <a:xfrm>
            <a:off x="3840480" y="874713"/>
            <a:ext cx="4614545" cy="4475162"/>
          </a:xfrm>
        </p:spPr>
        <p:txBody>
          <a:bodyPr/>
          <a:lstStyle/>
          <a:p>
            <a:pPr algn="ctr">
              <a:lnSpc>
                <a:spcPct val="107000"/>
              </a:lnSpc>
              <a:defRPr/>
            </a:pPr>
            <a:r>
              <a:rPr lang="en-AU" sz="4000" b="1" kern="100" dirty="0">
                <a:solidFill>
                  <a:srgbClr val="538135"/>
                </a:solidFill>
                <a:ea typeface="Calibri" panose="020F0502020204030204" pitchFamily="34" charset="0"/>
              </a:rPr>
              <a:t> </a:t>
            </a:r>
            <a:r>
              <a:rPr lang="en-AU" sz="4000" b="1" kern="100" dirty="0">
                <a:solidFill>
                  <a:srgbClr val="538135"/>
                </a:solidFill>
                <a:ea typeface="Cambria" panose="02040503050406030204" pitchFamily="18" charset="0"/>
              </a:rPr>
              <a:t>Exercises to be undertaken with Refugee groups, and other key stakeholders to gain their insights.</a:t>
            </a:r>
            <a:endParaRPr lang="en-AU" sz="4000" kern="100" dirty="0">
              <a:solidFill>
                <a:srgbClr val="538135"/>
              </a:solidFill>
              <a:ea typeface="Cambria" panose="02040503050406030204" pitchFamily="18" charset="0"/>
            </a:endParaRPr>
          </a:p>
          <a:p>
            <a:pPr>
              <a:defRPr/>
            </a:pPr>
            <a:endParaRPr lang="en-AU" sz="4000" dirty="0"/>
          </a:p>
        </p:txBody>
      </p:sp>
      <p:pic>
        <p:nvPicPr>
          <p:cNvPr id="21508" name="Picture 1">
            <a:extLst>
              <a:ext uri="{FF2B5EF4-FFF2-40B4-BE49-F238E27FC236}">
                <a16:creationId xmlns:a16="http://schemas.microsoft.com/office/drawing/2014/main" id="{3F7E7706-342E-E6AA-6307-980B8D09C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81" y="1508125"/>
            <a:ext cx="3518894" cy="379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E84FC659-436A-E42B-8C31-6C18C39D121D}"/>
              </a:ext>
            </a:extLst>
          </p:cNvPr>
          <p:cNvSpPr>
            <a:spLocks noChangeArrowheads="1"/>
          </p:cNvSpPr>
          <p:nvPr/>
        </p:nvSpPr>
        <p:spPr bwMode="auto">
          <a:xfrm>
            <a:off x="381000" y="1122363"/>
            <a:ext cx="8380413" cy="3080843"/>
          </a:xfrm>
          <a:prstGeom prst="rect">
            <a:avLst/>
          </a:prstGeom>
          <a:noFill/>
          <a:ln>
            <a:noFill/>
          </a:ln>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nSpc>
                <a:spcPct val="107000"/>
              </a:lnSpc>
              <a:spcAft>
                <a:spcPts val="800"/>
              </a:spcAft>
              <a:defRPr/>
            </a:pPr>
            <a:r>
              <a:rPr lang="en-AU" sz="2000" b="1" kern="100" dirty="0">
                <a:solidFill>
                  <a:srgbClr val="538135"/>
                </a:solidFill>
                <a:latin typeface="Arial" panose="020B0604020202020204" pitchFamily="34" charset="0"/>
                <a:ea typeface="Cambria" panose="02040503050406030204" pitchFamily="18" charset="0"/>
                <a:cs typeface="Arial" panose="020B0604020202020204" pitchFamily="34" charset="0"/>
              </a:rPr>
              <a:t>A less formal way of analysing the situation and one suitable for situations where some of the participants might be pre-literate,  would be to use the Storyboarding Exercise</a:t>
            </a:r>
          </a:p>
          <a:p>
            <a:pPr>
              <a:buFont typeface="Wingdings 3" panose="05040102010807070707" pitchFamily="18" charset="2"/>
              <a:buNone/>
              <a:defRPr/>
            </a:pPr>
            <a:r>
              <a:rPr lang="en-US" altLang="en-US" sz="2000" b="1" dirty="0">
                <a:solidFill>
                  <a:srgbClr val="538135"/>
                </a:solidFill>
                <a:latin typeface="Arial" panose="020B0604020202020204" pitchFamily="34" charset="0"/>
                <a:ea typeface="MS PGothic" panose="020B0600070205080204" pitchFamily="34" charset="-128"/>
                <a:cs typeface="Arial" panose="020B0604020202020204" pitchFamily="34" charset="0"/>
              </a:rPr>
              <a:t>They draw and present their responses to </a:t>
            </a:r>
            <a:r>
              <a:rPr lang="en-AU" altLang="en-US" sz="2000" b="1" dirty="0">
                <a:solidFill>
                  <a:srgbClr val="538135"/>
                </a:solidFill>
                <a:latin typeface="Arial" panose="020B0604020202020204" pitchFamily="34" charset="0"/>
                <a:ea typeface="MS PGothic" panose="020B0600070205080204" pitchFamily="34" charset="-128"/>
                <a:cs typeface="Arial" panose="020B0604020202020204" pitchFamily="34" charset="0"/>
              </a:rPr>
              <a:t>questions about a problem facing their community, what is available to respond to this problem, their ideas for other solutions, and what role the community, NGOs or other groups could take in these solutions. </a:t>
            </a:r>
          </a:p>
          <a:p>
            <a:pPr>
              <a:buFont typeface="Wingdings 3" panose="05040102010807070707" pitchFamily="18" charset="2"/>
              <a:buNone/>
              <a:defRPr/>
            </a:pPr>
            <a:r>
              <a:rPr lang="en-AU" altLang="en-US" sz="2000" b="1" dirty="0">
                <a:solidFill>
                  <a:srgbClr val="538135"/>
                </a:solidFill>
                <a:latin typeface="Arial" panose="020B0604020202020204" pitchFamily="34" charset="0"/>
                <a:ea typeface="MS PGothic" panose="020B0600070205080204" pitchFamily="34" charset="-128"/>
                <a:cs typeface="Arial" panose="020B0604020202020204" pitchFamily="34" charset="0"/>
              </a:rPr>
              <a:t>These are documented and form core research data.</a:t>
            </a:r>
          </a:p>
        </p:txBody>
      </p:sp>
      <p:pic>
        <p:nvPicPr>
          <p:cNvPr id="29700" name="Picture 9" descr="A picture containing person, indoor, table, people&#10;&#10;Description automatically generated">
            <a:extLst>
              <a:ext uri="{FF2B5EF4-FFF2-40B4-BE49-F238E27FC236}">
                <a16:creationId xmlns:a16="http://schemas.microsoft.com/office/drawing/2014/main" id="{40282A8A-2631-B3E6-8A26-E87BF3D74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030" y="4317310"/>
            <a:ext cx="2151062"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342D46F-3C29-50EE-48DE-B12D370ED054}"/>
              </a:ext>
            </a:extLst>
          </p:cNvPr>
          <p:cNvSpPr txBox="1"/>
          <p:nvPr/>
        </p:nvSpPr>
        <p:spPr>
          <a:xfrm>
            <a:off x="-218661" y="458415"/>
            <a:ext cx="9362661" cy="646331"/>
          </a:xfrm>
          <a:prstGeom prst="rect">
            <a:avLst/>
          </a:prstGeom>
          <a:noFill/>
        </p:spPr>
        <p:txBody>
          <a:bodyPr wrap="square">
            <a:spAutoFit/>
          </a:bodyPr>
          <a:lstStyle/>
          <a:p>
            <a:pPr algn="ctr">
              <a:spcBef>
                <a:spcPct val="0"/>
              </a:spcBef>
              <a:spcAft>
                <a:spcPct val="0"/>
              </a:spcAft>
              <a:buClrTx/>
              <a:buSzTx/>
              <a:buFont typeface="Wingdings 3" panose="05040102010807070707" pitchFamily="18" charset="2"/>
              <a:buNone/>
            </a:pPr>
            <a:r>
              <a:rPr lang="en-AU" altLang="en-US" sz="3600" b="1" dirty="0">
                <a:solidFill>
                  <a:srgbClr val="7030A0"/>
                </a:solidFill>
                <a:latin typeface="Arial" panose="020B0604020202020204" pitchFamily="34" charset="0"/>
                <a:cs typeface="Arial" panose="020B0604020202020204" pitchFamily="34" charset="0"/>
              </a:rPr>
              <a:t>The</a:t>
            </a:r>
            <a:r>
              <a:rPr lang="en-AU" altLang="en-US" sz="3600" dirty="0">
                <a:solidFill>
                  <a:srgbClr val="7030A0"/>
                </a:solidFill>
                <a:latin typeface="Arial" panose="020B0604020202020204" pitchFamily="34" charset="0"/>
                <a:cs typeface="Arial" panose="020B0604020202020204" pitchFamily="34" charset="0"/>
              </a:rPr>
              <a:t>  </a:t>
            </a:r>
            <a:r>
              <a:rPr lang="en-AU" altLang="en-US" sz="3600" b="1" dirty="0">
                <a:solidFill>
                  <a:srgbClr val="7030A0"/>
                </a:solidFill>
                <a:latin typeface="Arial" panose="020B0604020202020204" pitchFamily="34" charset="0"/>
                <a:cs typeface="Arial" panose="020B0604020202020204" pitchFamily="34" charset="0"/>
              </a:rPr>
              <a:t>Storyboard Tool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F35F1F7-F2D4-B759-1BF8-20651DB468F5}"/>
              </a:ext>
            </a:extLst>
          </p:cNvPr>
          <p:cNvSpPr>
            <a:spLocks noGrp="1" noChangeArrowheads="1"/>
          </p:cNvSpPr>
          <p:nvPr>
            <p:ph type="title"/>
          </p:nvPr>
        </p:nvSpPr>
        <p:spPr>
          <a:xfrm>
            <a:off x="311150" y="130175"/>
            <a:ext cx="8470900" cy="635000"/>
          </a:xfrm>
        </p:spPr>
        <p:txBody>
          <a:bodyPr/>
          <a:lstStyle/>
          <a:p>
            <a:pPr algn="ctr">
              <a:spcBef>
                <a:spcPct val="0"/>
              </a:spcBef>
              <a:spcAft>
                <a:spcPct val="0"/>
              </a:spcAft>
              <a:buClrTx/>
              <a:buSzTx/>
              <a:buFont typeface="Wingdings 3" panose="05040102010807070707" pitchFamily="18" charset="2"/>
              <a:buNone/>
            </a:pPr>
            <a:r>
              <a:rPr lang="en-AU" altLang="en-US" sz="3600" b="1" dirty="0">
                <a:solidFill>
                  <a:srgbClr val="7030A0"/>
                </a:solidFill>
                <a:latin typeface="Arial" panose="020B0604020202020204" pitchFamily="34" charset="0"/>
                <a:cs typeface="Arial" panose="020B0604020202020204" pitchFamily="34" charset="0"/>
              </a:rPr>
              <a:t>The</a:t>
            </a:r>
            <a:r>
              <a:rPr lang="en-AU" altLang="en-US" sz="3600" dirty="0">
                <a:solidFill>
                  <a:srgbClr val="7030A0"/>
                </a:solidFill>
                <a:latin typeface="Arial" panose="020B0604020202020204" pitchFamily="34" charset="0"/>
                <a:cs typeface="Arial" panose="020B0604020202020204" pitchFamily="34" charset="0"/>
              </a:rPr>
              <a:t>  </a:t>
            </a:r>
            <a:r>
              <a:rPr lang="en-AU" altLang="en-US" sz="3600" b="1" dirty="0">
                <a:solidFill>
                  <a:srgbClr val="7030A0"/>
                </a:solidFill>
                <a:latin typeface="Arial" panose="020B0604020202020204" pitchFamily="34" charset="0"/>
                <a:cs typeface="Arial" panose="020B0604020202020204" pitchFamily="34" charset="0"/>
              </a:rPr>
              <a:t>Storyboard Tool</a:t>
            </a:r>
          </a:p>
        </p:txBody>
      </p:sp>
      <p:sp>
        <p:nvSpPr>
          <p:cNvPr id="5" name="TextBox 4">
            <a:extLst>
              <a:ext uri="{FF2B5EF4-FFF2-40B4-BE49-F238E27FC236}">
                <a16:creationId xmlns:a16="http://schemas.microsoft.com/office/drawing/2014/main" id="{99AA86C5-5A41-3CD9-E064-0971E1884ED1}"/>
              </a:ext>
            </a:extLst>
          </p:cNvPr>
          <p:cNvSpPr txBox="1"/>
          <p:nvPr/>
        </p:nvSpPr>
        <p:spPr>
          <a:xfrm>
            <a:off x="311150" y="903252"/>
            <a:ext cx="6676059" cy="4953472"/>
          </a:xfrm>
          <a:prstGeom prst="rect">
            <a:avLst/>
          </a:prstGeom>
          <a:noFill/>
        </p:spPr>
        <p:txBody>
          <a:bodyPr wrap="square">
            <a:spAutoFit/>
          </a:bodyPr>
          <a:lstStyle/>
          <a:p>
            <a:pPr>
              <a:lnSpc>
                <a:spcPct val="107000"/>
              </a:lnSpc>
              <a:spcAft>
                <a:spcPts val="800"/>
              </a:spcAft>
              <a:defRPr/>
            </a:pPr>
            <a:endParaRPr lang="en-AU" sz="2000" kern="1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a:p>
            <a:pPr>
              <a:lnSpc>
                <a:spcPct val="107000"/>
              </a:lnSpc>
              <a:spcAft>
                <a:spcPts val="800"/>
              </a:spcAft>
              <a:defRPr/>
            </a:pPr>
            <a:r>
              <a:rPr lang="en-AU" sz="2000" b="1" kern="100" dirty="0">
                <a:solidFill>
                  <a:srgbClr val="538135"/>
                </a:solidFill>
                <a:latin typeface="Arial" panose="020B0604020202020204" pitchFamily="34" charset="0"/>
                <a:ea typeface="Cambria" panose="02040503050406030204" pitchFamily="18" charset="0"/>
                <a:cs typeface="Arial" panose="020B0604020202020204" pitchFamily="34" charset="0"/>
              </a:rPr>
              <a:t>If Storyboarding is used, the six questions would be:</a:t>
            </a:r>
          </a:p>
          <a:p>
            <a:pPr marL="342900" indent="-342900">
              <a:lnSpc>
                <a:spcPct val="107000"/>
              </a:lnSpc>
              <a:buFont typeface="+mj-lt"/>
              <a:buAutoNum type="arabicPeriod"/>
              <a:defRPr/>
            </a:pPr>
            <a:r>
              <a:rPr lang="en-AU" b="1" kern="100" dirty="0">
                <a:solidFill>
                  <a:srgbClr val="538135"/>
                </a:solidFill>
                <a:latin typeface="Arial" panose="020B0604020202020204" pitchFamily="34" charset="0"/>
                <a:ea typeface="Cambria" panose="02040503050406030204" pitchFamily="18" charset="0"/>
                <a:cs typeface="Arial" panose="020B0604020202020204" pitchFamily="34" charset="0"/>
              </a:rPr>
              <a:t>What are the biggest barriers to refugee led work which the women’s groups in xx site experience?</a:t>
            </a:r>
          </a:p>
          <a:p>
            <a:pPr marL="342900" indent="-342900">
              <a:lnSpc>
                <a:spcPct val="107000"/>
              </a:lnSpc>
              <a:buFont typeface="+mj-lt"/>
              <a:buAutoNum type="arabicPeriod"/>
              <a:defRPr/>
            </a:pPr>
            <a:r>
              <a:rPr lang="en-AU" b="1" kern="100" dirty="0">
                <a:solidFill>
                  <a:srgbClr val="538135"/>
                </a:solidFill>
                <a:latin typeface="Arial" panose="020B0604020202020204" pitchFamily="34" charset="0"/>
                <a:ea typeface="Cambria" panose="02040503050406030204" pitchFamily="18" charset="0"/>
                <a:cs typeface="Arial" panose="020B0604020202020204" pitchFamily="34" charset="0"/>
              </a:rPr>
              <a:t>What are the impacts of these barriers on the women’s groups?</a:t>
            </a:r>
          </a:p>
          <a:p>
            <a:pPr marL="342900" indent="-342900">
              <a:lnSpc>
                <a:spcPct val="107000"/>
              </a:lnSpc>
              <a:buFont typeface="+mj-lt"/>
              <a:buAutoNum type="arabicPeriod"/>
              <a:defRPr/>
            </a:pPr>
            <a:r>
              <a:rPr lang="en-AU" b="1" kern="100" dirty="0">
                <a:solidFill>
                  <a:srgbClr val="538135"/>
                </a:solidFill>
                <a:latin typeface="Arial" panose="020B0604020202020204" pitchFamily="34" charset="0"/>
                <a:ea typeface="Cambria" panose="02040503050406030204" pitchFamily="18" charset="0"/>
                <a:cs typeface="Arial" panose="020B0604020202020204" pitchFamily="34" charset="0"/>
              </a:rPr>
              <a:t>Which local stakeholders might be able to help to change this?</a:t>
            </a:r>
          </a:p>
          <a:p>
            <a:pPr marL="342900" indent="-342900">
              <a:lnSpc>
                <a:spcPct val="107000"/>
              </a:lnSpc>
              <a:buFont typeface="+mj-lt"/>
              <a:buAutoNum type="arabicPeriod"/>
              <a:defRPr/>
            </a:pPr>
            <a:r>
              <a:rPr lang="en-AU" b="1" kern="100" dirty="0">
                <a:solidFill>
                  <a:srgbClr val="538135"/>
                </a:solidFill>
                <a:latin typeface="Arial" panose="020B0604020202020204" pitchFamily="34" charset="0"/>
                <a:ea typeface="Cambria" panose="02040503050406030204" pitchFamily="18" charset="0"/>
                <a:cs typeface="Arial" panose="020B0604020202020204" pitchFamily="34" charset="0"/>
              </a:rPr>
              <a:t>What do the women need to be able to move forward and run their own organisations?</a:t>
            </a:r>
          </a:p>
          <a:p>
            <a:pPr marL="342900" indent="-342900">
              <a:lnSpc>
                <a:spcPct val="107000"/>
              </a:lnSpc>
              <a:buFont typeface="+mj-lt"/>
              <a:buAutoNum type="arabicPeriod"/>
              <a:defRPr/>
            </a:pPr>
            <a:r>
              <a:rPr lang="en-AU" b="1" kern="100" dirty="0">
                <a:solidFill>
                  <a:srgbClr val="538135"/>
                </a:solidFill>
                <a:latin typeface="Arial" panose="020B0604020202020204" pitchFamily="34" charset="0"/>
                <a:ea typeface="Cambria" panose="02040503050406030204" pitchFamily="18" charset="0"/>
                <a:cs typeface="Arial" panose="020B0604020202020204" pitchFamily="34" charset="0"/>
              </a:rPr>
              <a:t>What actions can realistically and safely be taken to support WRLOs?</a:t>
            </a:r>
          </a:p>
          <a:p>
            <a:pPr marL="342900" indent="-342900">
              <a:lnSpc>
                <a:spcPct val="107000"/>
              </a:lnSpc>
              <a:spcAft>
                <a:spcPts val="800"/>
              </a:spcAft>
              <a:buFont typeface="+mj-lt"/>
              <a:buAutoNum type="arabicPeriod"/>
              <a:defRPr/>
            </a:pPr>
            <a:r>
              <a:rPr lang="en-AU" b="1" kern="100" dirty="0">
                <a:solidFill>
                  <a:srgbClr val="538135"/>
                </a:solidFill>
                <a:latin typeface="Arial" panose="020B0604020202020204" pitchFamily="34" charset="0"/>
                <a:ea typeface="Cambria" panose="02040503050406030204" pitchFamily="18" charset="0"/>
                <a:cs typeface="Arial" panose="020B0604020202020204" pitchFamily="34" charset="0"/>
              </a:rPr>
              <a:t>What are the hoped for outcomes if this happens?</a:t>
            </a:r>
          </a:p>
          <a:p>
            <a:pPr>
              <a:lnSpc>
                <a:spcPct val="107000"/>
              </a:lnSpc>
              <a:spcAft>
                <a:spcPts val="800"/>
              </a:spcAft>
              <a:defRPr/>
            </a:pPr>
            <a:r>
              <a:rPr lang="en-AU" sz="2000" b="1" kern="100" dirty="0">
                <a:solidFill>
                  <a:srgbClr val="538135"/>
                </a:solidFill>
                <a:latin typeface="Arial" panose="020B0604020202020204" pitchFamily="34" charset="0"/>
                <a:ea typeface="Cambria" panose="02040503050406030204" pitchFamily="18" charset="0"/>
                <a:cs typeface="Arial" panose="020B0604020202020204" pitchFamily="34" charset="0"/>
              </a:rPr>
              <a:t>The facilitators of the groups would then combine the feedback and fill in the Checklist </a:t>
            </a:r>
          </a:p>
        </p:txBody>
      </p:sp>
      <p:pic>
        <p:nvPicPr>
          <p:cNvPr id="29699" name="Picture 7" descr="A group of people standing in a room&#10;&#10;Description automatically generated">
            <a:extLst>
              <a:ext uri="{FF2B5EF4-FFF2-40B4-BE49-F238E27FC236}">
                <a16:creationId xmlns:a16="http://schemas.microsoft.com/office/drawing/2014/main" id="{F9E78309-5881-D2C6-F0C5-CC4811E17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204" y="2631357"/>
            <a:ext cx="2295729" cy="1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81545B1-96D5-B1E1-3818-75154F06051D}"/>
              </a:ext>
            </a:extLst>
          </p:cNvPr>
          <p:cNvSpPr>
            <a:spLocks noGrp="1" noChangeArrowheads="1"/>
          </p:cNvSpPr>
          <p:nvPr>
            <p:ph type="title"/>
          </p:nvPr>
        </p:nvSpPr>
        <p:spPr>
          <a:xfrm>
            <a:off x="688975" y="246063"/>
            <a:ext cx="7793038" cy="635000"/>
          </a:xfrm>
        </p:spPr>
        <p:txBody>
          <a:bodyPr/>
          <a:lstStyle/>
          <a:p>
            <a:r>
              <a:rPr lang="en-AU" altLang="en-US" dirty="0">
                <a:ea typeface="Cambria" panose="02040503050406030204" pitchFamily="18" charset="0"/>
              </a:rPr>
              <a:t>Aims of the Session</a:t>
            </a:r>
          </a:p>
        </p:txBody>
      </p:sp>
      <p:sp>
        <p:nvSpPr>
          <p:cNvPr id="5" name="TextBox 4">
            <a:extLst>
              <a:ext uri="{FF2B5EF4-FFF2-40B4-BE49-F238E27FC236}">
                <a16:creationId xmlns:a16="http://schemas.microsoft.com/office/drawing/2014/main" id="{947D8F58-218D-B8B7-C537-573CDDC5DBB1}"/>
              </a:ext>
            </a:extLst>
          </p:cNvPr>
          <p:cNvSpPr txBox="1"/>
          <p:nvPr/>
        </p:nvSpPr>
        <p:spPr>
          <a:xfrm>
            <a:off x="3710951" y="1328255"/>
            <a:ext cx="4034459" cy="4015330"/>
          </a:xfrm>
          <a:prstGeom prst="rect">
            <a:avLst/>
          </a:prstGeom>
          <a:noFill/>
        </p:spPr>
        <p:txBody>
          <a:bodyPr wrap="square">
            <a:spAutoFit/>
          </a:bodyPr>
          <a:lstStyle/>
          <a:p>
            <a:pPr>
              <a:lnSpc>
                <a:spcPct val="107000"/>
              </a:lnSpc>
              <a:spcAft>
                <a:spcPts val="800"/>
              </a:spcAft>
              <a:defRPr/>
            </a:pPr>
            <a:r>
              <a:rPr lang="en-AU" sz="2400" b="1" kern="100" dirty="0">
                <a:solidFill>
                  <a:srgbClr val="538135"/>
                </a:solidFill>
                <a:latin typeface="Arial" panose="020B0604020202020204" pitchFamily="34" charset="0"/>
                <a:ea typeface="Aptos" panose="020B0004020202020204" pitchFamily="34" charset="0"/>
                <a:cs typeface="Arial" panose="020B0604020202020204" pitchFamily="34" charset="0"/>
              </a:rPr>
              <a:t>The aims of this session are to enable stakeholders to make a realistic assessment of the structural challenges faced by WRLOs in specific contexts, and to plan realistic ways to accommodate or overcome these.</a:t>
            </a:r>
          </a:p>
        </p:txBody>
      </p:sp>
      <p:pic>
        <p:nvPicPr>
          <p:cNvPr id="8196" name="Picture 2">
            <a:extLst>
              <a:ext uri="{FF2B5EF4-FFF2-40B4-BE49-F238E27FC236}">
                <a16:creationId xmlns:a16="http://schemas.microsoft.com/office/drawing/2014/main" id="{C1E46F3D-4CC5-08E6-AA49-DF88DF9E3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2803525"/>
            <a:ext cx="2579687"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57B8674-5FBA-26DD-F1D7-76817BE119FE}"/>
              </a:ext>
            </a:extLst>
          </p:cNvPr>
          <p:cNvSpPr>
            <a:spLocks noGrp="1" noChangeArrowheads="1"/>
          </p:cNvSpPr>
          <p:nvPr>
            <p:ph type="title"/>
          </p:nvPr>
        </p:nvSpPr>
        <p:spPr>
          <a:xfrm>
            <a:off x="688975" y="246063"/>
            <a:ext cx="7793038" cy="635000"/>
          </a:xfrm>
        </p:spPr>
        <p:txBody>
          <a:bodyPr/>
          <a:lstStyle/>
          <a:p>
            <a:r>
              <a:rPr lang="en-GB" altLang="en-US">
                <a:solidFill>
                  <a:srgbClr val="7030A0"/>
                </a:solidFill>
                <a:ea typeface="Aptos" panose="020B0004020202020204" pitchFamily="34" charset="0"/>
              </a:rPr>
              <a:t>Structural Issues</a:t>
            </a:r>
            <a:endParaRPr lang="en-AU" altLang="en-US">
              <a:solidFill>
                <a:srgbClr val="7030A0"/>
              </a:solidFill>
              <a:ea typeface="Aptos" panose="020B0004020202020204" pitchFamily="34" charset="0"/>
            </a:endParaRPr>
          </a:p>
        </p:txBody>
      </p:sp>
      <p:sp>
        <p:nvSpPr>
          <p:cNvPr id="2" name="Content Placeholder 1">
            <a:extLst>
              <a:ext uri="{FF2B5EF4-FFF2-40B4-BE49-F238E27FC236}">
                <a16:creationId xmlns:a16="http://schemas.microsoft.com/office/drawing/2014/main" id="{B428F719-5662-E78D-04C9-8A328128AEB9}"/>
              </a:ext>
            </a:extLst>
          </p:cNvPr>
          <p:cNvSpPr>
            <a:spLocks noGrp="1"/>
          </p:cNvSpPr>
          <p:nvPr>
            <p:ph idx="1"/>
          </p:nvPr>
        </p:nvSpPr>
        <p:spPr>
          <a:xfrm>
            <a:off x="566738" y="1054100"/>
            <a:ext cx="7794625" cy="4475163"/>
          </a:xfrm>
        </p:spPr>
        <p:txBody>
          <a:bodyPr/>
          <a:lstStyle/>
          <a:p>
            <a:pPr>
              <a:defRPr/>
            </a:pPr>
            <a:r>
              <a:rPr lang="en-AU" sz="2000" b="1" dirty="0">
                <a:solidFill>
                  <a:srgbClr val="538135"/>
                </a:solidFill>
                <a:ea typeface="Aptos" panose="020B0004020202020204" pitchFamily="34" charset="0"/>
              </a:rPr>
              <a:t>These refer to problems that are a result of the biases embedded in the fabric of social institutions, such as education, family, religion, government and economic institutions.  It applies both in countries of origin and host countries and may differ in each site. These biases create great advantages for some members of society and major disadvantages for others, who may be already marginalized. </a:t>
            </a:r>
          </a:p>
          <a:p>
            <a:pPr>
              <a:defRPr/>
            </a:pPr>
            <a:r>
              <a:rPr lang="en-AU" sz="2000" b="1" kern="0" dirty="0">
                <a:solidFill>
                  <a:srgbClr val="538135"/>
                </a:solidFill>
                <a:ea typeface="Times New Roman" panose="02020603050405020304" pitchFamily="18" charset="0"/>
              </a:rPr>
              <a:t>They are said to be designed to provide structure, guidance and order in any given society, and are shaped by ideologies and dominant beliefs. </a:t>
            </a:r>
            <a:endParaRPr lang="en-AU" sz="2000" b="1" dirty="0">
              <a:solidFill>
                <a:srgbClr val="538135"/>
              </a:solidFill>
            </a:endParaRPr>
          </a:p>
        </p:txBody>
      </p:sp>
      <p:pic>
        <p:nvPicPr>
          <p:cNvPr id="9220" name="Picture 3">
            <a:extLst>
              <a:ext uri="{FF2B5EF4-FFF2-40B4-BE49-F238E27FC236}">
                <a16:creationId xmlns:a16="http://schemas.microsoft.com/office/drawing/2014/main" id="{DCE849EC-DE01-0C53-5990-D53E8773E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5" y="4305300"/>
            <a:ext cx="27686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478B42B-215D-5B9D-236E-21B1B6C5405E}"/>
              </a:ext>
            </a:extLst>
          </p:cNvPr>
          <p:cNvSpPr>
            <a:spLocks noGrp="1" noChangeArrowheads="1"/>
          </p:cNvSpPr>
          <p:nvPr>
            <p:ph type="title"/>
          </p:nvPr>
        </p:nvSpPr>
        <p:spPr>
          <a:xfrm>
            <a:off x="123825" y="246063"/>
            <a:ext cx="8477250" cy="635000"/>
          </a:xfrm>
        </p:spPr>
        <p:txBody>
          <a:bodyPr/>
          <a:lstStyle/>
          <a:p>
            <a:pPr>
              <a:defRPr/>
            </a:pPr>
            <a:r>
              <a:rPr lang="en-GB" sz="3000" kern="100" dirty="0">
                <a:solidFill>
                  <a:srgbClr val="7030A0"/>
                </a:solidFill>
                <a:ea typeface="Aptos" panose="020B0004020202020204" pitchFamily="34" charset="0"/>
              </a:rPr>
              <a:t>Unregistered and Registered Refugee Led Groups</a:t>
            </a:r>
            <a:endParaRPr lang="en-AU" altLang="en-US" sz="3000" dirty="0">
              <a:solidFill>
                <a:srgbClr val="7030A0"/>
              </a:solidFill>
            </a:endParaRPr>
          </a:p>
        </p:txBody>
      </p:sp>
      <p:sp>
        <p:nvSpPr>
          <p:cNvPr id="3" name="Content Placeholder 2">
            <a:extLst>
              <a:ext uri="{FF2B5EF4-FFF2-40B4-BE49-F238E27FC236}">
                <a16:creationId xmlns:a16="http://schemas.microsoft.com/office/drawing/2014/main" id="{166205CB-030E-A793-88E4-684464ADA663}"/>
              </a:ext>
            </a:extLst>
          </p:cNvPr>
          <p:cNvSpPr>
            <a:spLocks noGrp="1"/>
          </p:cNvSpPr>
          <p:nvPr>
            <p:ph idx="1"/>
          </p:nvPr>
        </p:nvSpPr>
        <p:spPr>
          <a:xfrm>
            <a:off x="738188" y="1289050"/>
            <a:ext cx="7367587" cy="4475163"/>
          </a:xfrm>
        </p:spPr>
        <p:txBody>
          <a:bodyPr/>
          <a:lstStyle/>
          <a:p>
            <a:pPr>
              <a:defRPr/>
            </a:pPr>
            <a:r>
              <a:rPr lang="en-AU" sz="2200" b="1" kern="100" dirty="0">
                <a:solidFill>
                  <a:srgbClr val="3A7C22"/>
                </a:solidFill>
                <a:ea typeface="Aptos" panose="020B0004020202020204" pitchFamily="34" charset="0"/>
              </a:rPr>
              <a:t>A major structural impediment to refugee led organisations, in particular WRLOs, is lack of the ability to register their organisations in the countries where they have sought refuge </a:t>
            </a:r>
            <a:r>
              <a:rPr lang="en-GB" sz="2200" b="1" kern="100" dirty="0">
                <a:solidFill>
                  <a:srgbClr val="3A7C22"/>
                </a:solidFill>
                <a:ea typeface="Aptos" panose="020B0004020202020204" pitchFamily="34" charset="0"/>
              </a:rPr>
              <a:t>and the impact this has on their ability to function effectively and to receive funding.  It presents </a:t>
            </a:r>
            <a:r>
              <a:rPr lang="en-AU" sz="2200" b="1" kern="0" dirty="0">
                <a:solidFill>
                  <a:srgbClr val="3A7C22"/>
                </a:solidFill>
                <a:ea typeface="Times New Roman" panose="02020603050405020304" pitchFamily="18" charset="0"/>
              </a:rPr>
              <a:t>major problems to their smooth operation, and to receiving funding from major donors.  This is very political and must be handled with care and diplomacy. </a:t>
            </a:r>
            <a:r>
              <a:rPr lang="en-GB" sz="2200" b="1" kern="100" dirty="0">
                <a:solidFill>
                  <a:srgbClr val="3A7C22"/>
                </a:solidFill>
                <a:ea typeface="Aptos" panose="020B0004020202020204" pitchFamily="34" charset="0"/>
              </a:rPr>
              <a:t> </a:t>
            </a:r>
            <a:endParaRPr lang="en-AU" sz="2200" b="1" dirty="0"/>
          </a:p>
        </p:txBody>
      </p:sp>
      <p:pic>
        <p:nvPicPr>
          <p:cNvPr id="10244" name="Picture 4" descr="A group of people standing together&#10;&#10;Description automatically generated">
            <a:extLst>
              <a:ext uri="{FF2B5EF4-FFF2-40B4-BE49-F238E27FC236}">
                <a16:creationId xmlns:a16="http://schemas.microsoft.com/office/drawing/2014/main" id="{8CD2327D-E4F3-0733-F25F-68F73D05C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531" y="4474610"/>
            <a:ext cx="3182937"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12B21DD-3736-61FA-9B9F-86928C6D3685}"/>
              </a:ext>
            </a:extLst>
          </p:cNvPr>
          <p:cNvSpPr>
            <a:spLocks noGrp="1" noChangeArrowheads="1"/>
          </p:cNvSpPr>
          <p:nvPr>
            <p:ph type="title"/>
          </p:nvPr>
        </p:nvSpPr>
        <p:spPr>
          <a:xfrm>
            <a:off x="688975" y="246063"/>
            <a:ext cx="7793038" cy="635000"/>
          </a:xfrm>
        </p:spPr>
        <p:txBody>
          <a:bodyPr/>
          <a:lstStyle/>
          <a:p>
            <a:r>
              <a:rPr lang="en-AU" altLang="en-US">
                <a:ea typeface="Cambria" panose="02040503050406030204" pitchFamily="18" charset="0"/>
              </a:rPr>
              <a:t>Pros and Cons</a:t>
            </a:r>
          </a:p>
        </p:txBody>
      </p:sp>
      <p:sp>
        <p:nvSpPr>
          <p:cNvPr id="5" name="TextBox 4">
            <a:extLst>
              <a:ext uri="{FF2B5EF4-FFF2-40B4-BE49-F238E27FC236}">
                <a16:creationId xmlns:a16="http://schemas.microsoft.com/office/drawing/2014/main" id="{D441D6BC-A47F-B92C-E338-C302A307FF6E}"/>
              </a:ext>
            </a:extLst>
          </p:cNvPr>
          <p:cNvSpPr txBox="1"/>
          <p:nvPr/>
        </p:nvSpPr>
        <p:spPr>
          <a:xfrm>
            <a:off x="528638" y="1074738"/>
            <a:ext cx="8112125" cy="3046988"/>
          </a:xfrm>
          <a:prstGeom prst="rect">
            <a:avLst/>
          </a:prstGeom>
          <a:noFill/>
        </p:spPr>
        <p:txBody>
          <a:bodyPr>
            <a:spAutoFit/>
          </a:bodyPr>
          <a:lstStyle/>
          <a:p>
            <a:pPr>
              <a:defRPr/>
            </a:pPr>
            <a:r>
              <a:rPr lang="en-GB" sz="2400" b="1" kern="100" dirty="0">
                <a:solidFill>
                  <a:srgbClr val="3A7C22"/>
                </a:solidFill>
                <a:latin typeface="Arial" panose="020B0604020202020204" pitchFamily="34" charset="0"/>
                <a:ea typeface="Aptos" panose="020B0004020202020204" pitchFamily="34" charset="0"/>
                <a:cs typeface="Arial" panose="020B0604020202020204" pitchFamily="34" charset="0"/>
              </a:rPr>
              <a:t>In sites where refugee led organisation are allowed to register, many, but certainly not all of these barriers are addressed, but it is still not easy being a minority group dependent on the good-will of others.  </a:t>
            </a:r>
            <a:r>
              <a:rPr lang="en-AU" sz="2400" b="1" kern="100" dirty="0">
                <a:solidFill>
                  <a:srgbClr val="3A7C22"/>
                </a:solidFill>
                <a:latin typeface="Arial" panose="020B0604020202020204" pitchFamily="34" charset="0"/>
                <a:ea typeface="Aptos" panose="020B0004020202020204" pitchFamily="34" charset="0"/>
                <a:cs typeface="Arial" panose="020B0604020202020204" pitchFamily="34" charset="0"/>
              </a:rPr>
              <a:t>These structural issues are beyond the power of refugees to address them alone and need the support for key stakeholders, host and donor governments to bring about change.</a:t>
            </a:r>
            <a:endParaRPr lang="en-AU" sz="2400" b="1" kern="100" dirty="0">
              <a:latin typeface="Arial" panose="020B0604020202020204" pitchFamily="34" charset="0"/>
              <a:ea typeface="Aptos" panose="020B0004020202020204" pitchFamily="34" charset="0"/>
              <a:cs typeface="Arial" panose="020B0604020202020204" pitchFamily="34" charset="0"/>
            </a:endParaRPr>
          </a:p>
        </p:txBody>
      </p:sp>
      <p:pic>
        <p:nvPicPr>
          <p:cNvPr id="11268" name="Picture 3">
            <a:extLst>
              <a:ext uri="{FF2B5EF4-FFF2-40B4-BE49-F238E27FC236}">
                <a16:creationId xmlns:a16="http://schemas.microsoft.com/office/drawing/2014/main" id="{E13887E1-4678-718D-A7BF-69F428FF6A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4048125"/>
            <a:ext cx="33528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362C-2AAF-E1BC-1359-0AF70D957603}"/>
              </a:ext>
            </a:extLst>
          </p:cNvPr>
          <p:cNvSpPr>
            <a:spLocks noGrp="1"/>
          </p:cNvSpPr>
          <p:nvPr>
            <p:ph type="title"/>
          </p:nvPr>
        </p:nvSpPr>
        <p:spPr>
          <a:xfrm>
            <a:off x="688975" y="246063"/>
            <a:ext cx="7793038" cy="635000"/>
          </a:xfrm>
        </p:spPr>
        <p:txBody>
          <a:bodyPr/>
          <a:lstStyle/>
          <a:p>
            <a:pPr>
              <a:defRPr/>
            </a:pPr>
            <a:r>
              <a:rPr lang="en-GB" kern="100" dirty="0">
                <a:solidFill>
                  <a:srgbClr val="7030A0"/>
                </a:solidFill>
                <a:latin typeface="Cambria" panose="02040503050406030204" pitchFamily="18" charset="0"/>
                <a:ea typeface="Aptos" panose="020B0004020202020204" pitchFamily="34" charset="0"/>
              </a:rPr>
              <a:t>Tools and exercises</a:t>
            </a:r>
            <a:br>
              <a:rPr lang="en-AU" kern="100" dirty="0">
                <a:latin typeface="Aptos" panose="020B0004020202020204" pitchFamily="34" charset="0"/>
                <a:ea typeface="Aptos" panose="020B0004020202020204" pitchFamily="34"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B91EA87F-12F8-59E7-A431-372F9464F3A6}"/>
              </a:ext>
            </a:extLst>
          </p:cNvPr>
          <p:cNvSpPr>
            <a:spLocks noGrp="1"/>
          </p:cNvSpPr>
          <p:nvPr>
            <p:ph idx="1"/>
          </p:nvPr>
        </p:nvSpPr>
        <p:spPr>
          <a:xfrm>
            <a:off x="519113" y="1131888"/>
            <a:ext cx="8134350" cy="4475162"/>
          </a:xfrm>
        </p:spPr>
        <p:txBody>
          <a:bodyPr/>
          <a:lstStyle/>
          <a:p>
            <a:pPr>
              <a:lnSpc>
                <a:spcPct val="107000"/>
              </a:lnSpc>
              <a:defRPr/>
            </a:pPr>
            <a:r>
              <a:rPr lang="en-GB" sz="2000" b="1" kern="100" dirty="0">
                <a:solidFill>
                  <a:schemeClr val="accent2">
                    <a:lumMod val="50000"/>
                  </a:schemeClr>
                </a:solidFill>
                <a:ea typeface="Aptos" panose="020B0004020202020204" pitchFamily="34" charset="0"/>
              </a:rPr>
              <a:t>We suggest that groups wishing to explore the barriers identified in this resource kit complete the tools and exercises with key stakeholders, and if possible, with representatives from the refugee communities as well as community leaders.  Once the exercises are completed the results can be analysed to inform strategic planning, program design, implementation and evaluation when working with registered and unregistered refugee led organisations. They will highlight the different challenges faced by women’s refugee led organisations. This will differ from site to site, dependent on the local socio-political environment.</a:t>
            </a:r>
          </a:p>
          <a:p>
            <a:pPr>
              <a:lnSpc>
                <a:spcPct val="107000"/>
              </a:lnSpc>
              <a:defRPr/>
            </a:pPr>
            <a:endParaRPr lang="en-AU" sz="2000" b="1" kern="100" dirty="0">
              <a:ea typeface="Aptos" panose="020B0004020202020204" pitchFamily="34" charset="0"/>
            </a:endParaRPr>
          </a:p>
          <a:p>
            <a:pPr>
              <a:defRPr/>
            </a:pPr>
            <a:endParaRPr lang="en-AU" sz="2000" b="1" dirty="0"/>
          </a:p>
        </p:txBody>
      </p:sp>
      <p:pic>
        <p:nvPicPr>
          <p:cNvPr id="12292" name="Picture 6" descr="A group of people sitting at a table&#10;&#10;Description automatically generated">
            <a:extLst>
              <a:ext uri="{FF2B5EF4-FFF2-40B4-BE49-F238E27FC236}">
                <a16:creationId xmlns:a16="http://schemas.microsoft.com/office/drawing/2014/main" id="{46860554-9878-7F74-50AF-F60A23598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4405313"/>
            <a:ext cx="304323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56C5476-FF2A-C9FD-09A9-1271BF0BCD05}"/>
              </a:ext>
            </a:extLst>
          </p:cNvPr>
          <p:cNvSpPr>
            <a:spLocks noGrp="1" noChangeArrowheads="1"/>
          </p:cNvSpPr>
          <p:nvPr>
            <p:ph type="title"/>
          </p:nvPr>
        </p:nvSpPr>
        <p:spPr>
          <a:xfrm>
            <a:off x="688975" y="246063"/>
            <a:ext cx="7793038" cy="635000"/>
          </a:xfrm>
        </p:spPr>
        <p:txBody>
          <a:bodyPr/>
          <a:lstStyle/>
          <a:p>
            <a:r>
              <a:rPr lang="en-AU" altLang="en-US">
                <a:ea typeface="Cambria" panose="02040503050406030204" pitchFamily="18" charset="0"/>
              </a:rPr>
              <a:t>A Tool to examine structural barriers experienced by WRLOs</a:t>
            </a:r>
          </a:p>
        </p:txBody>
      </p:sp>
      <p:sp>
        <p:nvSpPr>
          <p:cNvPr id="13315" name="Content Placeholder 2">
            <a:extLst>
              <a:ext uri="{FF2B5EF4-FFF2-40B4-BE49-F238E27FC236}">
                <a16:creationId xmlns:a16="http://schemas.microsoft.com/office/drawing/2014/main" id="{3FFAD848-B960-A007-69AB-9B8757A29C53}"/>
              </a:ext>
            </a:extLst>
          </p:cNvPr>
          <p:cNvSpPr>
            <a:spLocks noGrp="1" noChangeArrowheads="1"/>
          </p:cNvSpPr>
          <p:nvPr>
            <p:ph idx="1"/>
          </p:nvPr>
        </p:nvSpPr>
        <p:spPr>
          <a:xfrm>
            <a:off x="688975" y="1143000"/>
            <a:ext cx="7794625" cy="4475163"/>
          </a:xfrm>
        </p:spPr>
        <p:txBody>
          <a:bodyPr/>
          <a:lstStyle/>
          <a:p>
            <a:pPr>
              <a:lnSpc>
                <a:spcPct val="107000"/>
              </a:lnSpc>
              <a:defRPr/>
            </a:pPr>
            <a:r>
              <a:rPr lang="en-AU" altLang="en-US" sz="1800" b="1" dirty="0">
                <a:solidFill>
                  <a:srgbClr val="222222"/>
                </a:solidFill>
              </a:rPr>
              <a:t> </a:t>
            </a:r>
            <a:endParaRPr lang="en-AU" altLang="en-US" sz="1800" dirty="0">
              <a:ea typeface="Calibri" panose="020F0502020204030204" pitchFamily="34" charset="0"/>
            </a:endParaRPr>
          </a:p>
          <a:p>
            <a:pPr>
              <a:lnSpc>
                <a:spcPct val="107000"/>
              </a:lnSpc>
              <a:defRPr/>
            </a:pPr>
            <a:r>
              <a:rPr lang="en-AU" altLang="en-US" sz="1800" b="1" dirty="0">
                <a:solidFill>
                  <a:schemeClr val="accent2">
                    <a:lumMod val="50000"/>
                  </a:schemeClr>
                </a:solidFill>
                <a:ea typeface="Cambria" panose="02040503050406030204" pitchFamily="18" charset="0"/>
              </a:rPr>
              <a:t>The Tool is situational analysis designed to assist key stakeholders, including refugee groups, NGOs, INGOs UN Personnel and Donors to clearly identify local structural barriers to RLOs and WRLOS, and potential solutions.  It will help decide which model of refugee participation is realistic and viable in any given place, provide evidence for strategic planning and advocacy and guide program design, implementation and evaluation.  </a:t>
            </a:r>
          </a:p>
          <a:p>
            <a:pPr algn="just">
              <a:lnSpc>
                <a:spcPct val="107000"/>
              </a:lnSpc>
              <a:defRPr/>
            </a:pPr>
            <a:r>
              <a:rPr lang="en-AU" altLang="en-US" sz="1800" b="1" dirty="0"/>
              <a:t> </a:t>
            </a:r>
            <a:endParaRPr lang="en-AU" altLang="en-US" sz="1800" dirty="0"/>
          </a:p>
          <a:p>
            <a:pPr>
              <a:defRPr/>
            </a:pPr>
            <a:endParaRPr lang="en-AU" altLang="en-US" dirty="0"/>
          </a:p>
        </p:txBody>
      </p:sp>
      <p:pic>
        <p:nvPicPr>
          <p:cNvPr id="13316" name="Picture 5" descr="A person standing next to a group of women&#10;&#10;Description automatically generated">
            <a:extLst>
              <a:ext uri="{FF2B5EF4-FFF2-40B4-BE49-F238E27FC236}">
                <a16:creationId xmlns:a16="http://schemas.microsoft.com/office/drawing/2014/main" id="{07483B9F-DA33-0E2E-05E2-72D345BDD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38" y="4171950"/>
            <a:ext cx="34274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4A72824-C808-AC1B-A5C8-593EEB035F95}"/>
              </a:ext>
            </a:extLst>
          </p:cNvPr>
          <p:cNvSpPr>
            <a:spLocks noGrp="1" noChangeArrowheads="1"/>
          </p:cNvSpPr>
          <p:nvPr>
            <p:ph type="title"/>
          </p:nvPr>
        </p:nvSpPr>
        <p:spPr>
          <a:xfrm>
            <a:off x="688975" y="246063"/>
            <a:ext cx="7793038" cy="635000"/>
          </a:xfrm>
        </p:spPr>
        <p:txBody>
          <a:bodyPr/>
          <a:lstStyle/>
          <a:p>
            <a:pPr>
              <a:defRPr/>
            </a:pPr>
            <a:r>
              <a:rPr lang="en-AU" altLang="en-US" dirty="0">
                <a:solidFill>
                  <a:schemeClr val="accent2">
                    <a:lumMod val="50000"/>
                  </a:schemeClr>
                </a:solidFill>
                <a:ea typeface="Cambria" panose="02040503050406030204" pitchFamily="18" charset="0"/>
              </a:rPr>
              <a:t>Refugee Led organisations</a:t>
            </a:r>
          </a:p>
        </p:txBody>
      </p:sp>
      <p:graphicFrame>
        <p:nvGraphicFramePr>
          <p:cNvPr id="7" name="Content Placeholder 6">
            <a:extLst>
              <a:ext uri="{FF2B5EF4-FFF2-40B4-BE49-F238E27FC236}">
                <a16:creationId xmlns:a16="http://schemas.microsoft.com/office/drawing/2014/main" id="{A7A09B48-7566-989B-86B3-433F19D73804}"/>
              </a:ext>
            </a:extLst>
          </p:cNvPr>
          <p:cNvGraphicFramePr>
            <a:graphicFrameLocks noGrp="1"/>
          </p:cNvGraphicFramePr>
          <p:nvPr>
            <p:ph idx="1"/>
            <p:extLst>
              <p:ext uri="{D42A27DB-BD31-4B8C-83A1-F6EECF244321}">
                <p14:modId xmlns:p14="http://schemas.microsoft.com/office/powerpoint/2010/main" val="2376278132"/>
              </p:ext>
            </p:extLst>
          </p:nvPr>
        </p:nvGraphicFramePr>
        <p:xfrm>
          <a:off x="984250" y="1524000"/>
          <a:ext cx="6534150" cy="4664076"/>
        </p:xfrm>
        <a:graphic>
          <a:graphicData uri="http://schemas.openxmlformats.org/drawingml/2006/table">
            <a:tbl>
              <a:tblPr/>
              <a:tblGrid>
                <a:gridCol w="2487651">
                  <a:extLst>
                    <a:ext uri="{9D8B030D-6E8A-4147-A177-3AD203B41FA5}">
                      <a16:colId xmlns:a16="http://schemas.microsoft.com/office/drawing/2014/main" val="20000"/>
                    </a:ext>
                  </a:extLst>
                </a:gridCol>
                <a:gridCol w="923916">
                  <a:extLst>
                    <a:ext uri="{9D8B030D-6E8A-4147-A177-3AD203B41FA5}">
                      <a16:colId xmlns:a16="http://schemas.microsoft.com/office/drawing/2014/main" val="20001"/>
                    </a:ext>
                  </a:extLst>
                </a:gridCol>
                <a:gridCol w="3122583">
                  <a:extLst>
                    <a:ext uri="{9D8B030D-6E8A-4147-A177-3AD203B41FA5}">
                      <a16:colId xmlns:a16="http://schemas.microsoft.com/office/drawing/2014/main" val="20002"/>
                    </a:ext>
                  </a:extLst>
                </a:gridCol>
              </a:tblGrid>
              <a:tr h="1073281">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400" b="1" i="0" u="none" strike="noStrike" cap="none" normalizeH="0" baseline="0" dirty="0">
                          <a:ln>
                            <a:noFill/>
                          </a:ln>
                          <a:solidFill>
                            <a:srgbClr val="FFFFFF"/>
                          </a:solidFill>
                          <a:effectLst/>
                          <a:latin typeface="Trebuchet MS" panose="020B0603020202020204" pitchFamily="34" charset="0"/>
                        </a:rPr>
                        <a:t>Are/do Refugee Groups: </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400" b="1" i="0" u="none" strike="noStrike" cap="none" normalizeH="0" baseline="0">
                          <a:ln>
                            <a:noFill/>
                          </a:ln>
                          <a:solidFill>
                            <a:srgbClr val="FFFFFF"/>
                          </a:solidFill>
                          <a:effectLst/>
                          <a:latin typeface="Trebuchet MS" panose="020B0603020202020204" pitchFamily="34" charset="0"/>
                        </a:rPr>
                        <a:t>Yes,  No, Partially</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400" b="1" i="0" u="none" strike="noStrike" cap="none" normalizeH="0" baseline="0">
                          <a:ln>
                            <a:noFill/>
                          </a:ln>
                          <a:solidFill>
                            <a:srgbClr val="FFFFFF"/>
                          </a:solidFill>
                          <a:effectLst/>
                          <a:latin typeface="Trebuchet MS" panose="020B0603020202020204" pitchFamily="34" charset="0"/>
                        </a:rPr>
                        <a:t>If not what, if anything, can be done to  change this?</a:t>
                      </a:r>
                      <a:endParaRPr kumimoji="0" lang="en-AU" altLang="en-US" sz="11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8492">
                <a:tc>
                  <a:txBody>
                    <a:bodyPr/>
                    <a:lstStyle>
                      <a:lvl1pPr marL="4572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45720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a. Incorporated legally,</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1"/>
                  </a:ext>
                </a:extLst>
              </a:tr>
              <a:tr h="553783">
                <a:tc>
                  <a:txBody>
                    <a:bodyPr/>
                    <a:lstStyle>
                      <a:lvl1pPr marL="4572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45720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b. Have de facto acceptance from local authorities</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2"/>
                  </a:ext>
                </a:extLst>
              </a:tr>
              <a:tr h="554230">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c. Able to directly receive funding, and have their own bank accounts </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dirty="0">
                          <a:ln>
                            <a:noFill/>
                          </a:ln>
                          <a:solidFill>
                            <a:srgbClr val="000000"/>
                          </a:solidFill>
                          <a:effectLst/>
                          <a:latin typeface="Trebuchet MS" panose="020B0603020202020204" pitchFamily="34" charset="0"/>
                        </a:rPr>
                        <a:t> </a:t>
                      </a:r>
                      <a:endParaRPr kumimoji="0" lang="en-AU"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3"/>
                  </a:ext>
                </a:extLst>
              </a:tr>
              <a:tr h="929966">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d. Work in partnership with a local or international NGO who is willing to auspice the funds on their behalf</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dirty="0">
                          <a:ln>
                            <a:noFill/>
                          </a:ln>
                          <a:solidFill>
                            <a:srgbClr val="000000"/>
                          </a:solidFill>
                          <a:effectLst/>
                          <a:latin typeface="Trebuchet MS" panose="020B0603020202020204" pitchFamily="34" charset="0"/>
                        </a:rPr>
                        <a:t> </a:t>
                      </a:r>
                      <a:endParaRPr kumimoji="0" lang="en-AU"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4"/>
                  </a:ext>
                </a:extLst>
              </a:tr>
              <a:tr h="366362">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e.  Allowed by authorities to hold meetings?</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5"/>
                  </a:ext>
                </a:extLst>
              </a:tr>
              <a:tr h="231256">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f.  Have the right to work, </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6"/>
                  </a:ext>
                </a:extLst>
              </a:tr>
              <a:tr h="598214">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g. Have de facto acceptance of their work status from local authorities,</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7"/>
                  </a:ext>
                </a:extLst>
              </a:tr>
              <a:tr h="178492">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Trebuchet MS" panose="020B0603020202020204" pitchFamily="34" charset="0"/>
                        </a:rPr>
                        <a:t> </a:t>
                      </a:r>
                      <a:endParaRPr kumimoji="0" lang="en-AU"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a:ln>
                            <a:noFill/>
                          </a:ln>
                          <a:solidFill>
                            <a:srgbClr val="000000"/>
                          </a:solidFill>
                          <a:effectLst/>
                          <a:latin typeface="Trebuchet MS" panose="020B0603020202020204" pitchFamily="34" charset="0"/>
                        </a:rPr>
                        <a:t> </a:t>
                      </a:r>
                      <a:endParaRPr kumimoji="0" lang="en-AU"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r>
                        <a:rPr kumimoji="0" lang="en-AU" altLang="en-US" sz="1100" b="0" i="0" u="none" strike="noStrike" cap="none" normalizeH="0" baseline="0" dirty="0">
                          <a:ln>
                            <a:noFill/>
                          </a:ln>
                          <a:solidFill>
                            <a:srgbClr val="000000"/>
                          </a:solidFill>
                          <a:effectLst/>
                          <a:latin typeface="Trebuchet MS" panose="020B0603020202020204" pitchFamily="34" charset="0"/>
                        </a:rPr>
                        <a:t> </a:t>
                      </a:r>
                      <a:endParaRPr kumimoji="0" lang="en-AU"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8"/>
                  </a:ext>
                </a:extLst>
              </a:tr>
            </a:tbl>
          </a:graphicData>
        </a:graphic>
      </p:graphicFrame>
      <p:sp>
        <p:nvSpPr>
          <p:cNvPr id="14381" name="Rectangle 1">
            <a:extLst>
              <a:ext uri="{FF2B5EF4-FFF2-40B4-BE49-F238E27FC236}">
                <a16:creationId xmlns:a16="http://schemas.microsoft.com/office/drawing/2014/main" id="{39F96AE4-4C58-8B0D-5119-F52F6468356E}"/>
              </a:ext>
            </a:extLst>
          </p:cNvPr>
          <p:cNvSpPr>
            <a:spLocks noChangeArrowheads="1"/>
          </p:cNvSpPr>
          <p:nvPr/>
        </p:nvSpPr>
        <p:spPr bwMode="auto">
          <a:xfrm>
            <a:off x="0" y="43934"/>
            <a:ext cx="184731" cy="36933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6D03F8F-186A-EE14-A07C-546E0D107527}"/>
              </a:ext>
            </a:extLst>
          </p:cNvPr>
          <p:cNvSpPr>
            <a:spLocks noGrp="1" noChangeArrowheads="1"/>
          </p:cNvSpPr>
          <p:nvPr>
            <p:ph type="title"/>
          </p:nvPr>
        </p:nvSpPr>
        <p:spPr>
          <a:xfrm>
            <a:off x="688975" y="246063"/>
            <a:ext cx="7793038" cy="635000"/>
          </a:xfrm>
        </p:spPr>
        <p:txBody>
          <a:bodyPr/>
          <a:lstStyle/>
          <a:p>
            <a:pPr>
              <a:defRPr/>
            </a:pPr>
            <a:r>
              <a:rPr lang="en-AU" altLang="en-US" dirty="0">
                <a:solidFill>
                  <a:schemeClr val="accent2">
                    <a:lumMod val="50000"/>
                  </a:schemeClr>
                </a:solidFill>
                <a:latin typeface="Cambria" panose="02040503050406030204" pitchFamily="18" charset="0"/>
                <a:ea typeface="Cambria" panose="02040503050406030204" pitchFamily="18" charset="0"/>
              </a:rPr>
              <a:t>Additional barriers for WRLOs</a:t>
            </a:r>
          </a:p>
        </p:txBody>
      </p:sp>
      <p:graphicFrame>
        <p:nvGraphicFramePr>
          <p:cNvPr id="4" name="Content Placeholder 3">
            <a:extLst>
              <a:ext uri="{FF2B5EF4-FFF2-40B4-BE49-F238E27FC236}">
                <a16:creationId xmlns:a16="http://schemas.microsoft.com/office/drawing/2014/main" id="{0A7D2F99-2BBB-DB44-83DD-CC16C8788E0B}"/>
              </a:ext>
            </a:extLst>
          </p:cNvPr>
          <p:cNvGraphicFramePr>
            <a:graphicFrameLocks noGrp="1"/>
          </p:cNvGraphicFramePr>
          <p:nvPr>
            <p:ph idx="1"/>
          </p:nvPr>
        </p:nvGraphicFramePr>
        <p:xfrm>
          <a:off x="1219200" y="1384300"/>
          <a:ext cx="7486650" cy="4464050"/>
        </p:xfrm>
        <a:graphic>
          <a:graphicData uri="http://schemas.openxmlformats.org/drawingml/2006/table">
            <a:tbl>
              <a:tblPr/>
              <a:tblGrid>
                <a:gridCol w="2909888">
                  <a:extLst>
                    <a:ext uri="{9D8B030D-6E8A-4147-A177-3AD203B41FA5}">
                      <a16:colId xmlns:a16="http://schemas.microsoft.com/office/drawing/2014/main" val="20000"/>
                    </a:ext>
                  </a:extLst>
                </a:gridCol>
                <a:gridCol w="1044575">
                  <a:extLst>
                    <a:ext uri="{9D8B030D-6E8A-4147-A177-3AD203B41FA5}">
                      <a16:colId xmlns:a16="http://schemas.microsoft.com/office/drawing/2014/main" val="20001"/>
                    </a:ext>
                  </a:extLst>
                </a:gridCol>
                <a:gridCol w="3532187">
                  <a:extLst>
                    <a:ext uri="{9D8B030D-6E8A-4147-A177-3AD203B41FA5}">
                      <a16:colId xmlns:a16="http://schemas.microsoft.com/office/drawing/2014/main" val="20002"/>
                    </a:ext>
                  </a:extLst>
                </a:gridCol>
              </a:tblGrid>
              <a:tr h="1109793">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342900" marR="0" lvl="0" indent="-342900" algn="l" defTabSz="457200" rtl="0" eaLnBrk="1" fontAlgn="base" latinLnBrk="0" hangingPunct="1">
                        <a:lnSpc>
                          <a:spcPct val="107000"/>
                        </a:lnSpc>
                        <a:spcBef>
                          <a:spcPct val="0"/>
                        </a:spcBef>
                        <a:spcAft>
                          <a:spcPts val="800"/>
                        </a:spcAft>
                        <a:buClrTx/>
                        <a:buSzTx/>
                        <a:buFont typeface="Trebuchet MS" panose="020B0603020202020204" pitchFamily="34" charset="0"/>
                        <a:buAutoNum type="alphaLcPeriod"/>
                        <a:tabLst/>
                        <a:defRPr/>
                      </a:pPr>
                      <a:r>
                        <a:rPr kumimoji="0" lang="en-AU" altLang="en-US" sz="1100" b="1" i="0" u="none" strike="noStrike" cap="none" normalizeH="0" baseline="0" dirty="0">
                          <a:ln>
                            <a:noFill/>
                          </a:ln>
                          <a:solidFill>
                            <a:srgbClr val="FFFFFF"/>
                          </a:solidFill>
                          <a:effectLst/>
                          <a:latin typeface="Trebuchet MS" panose="020B0603020202020204" pitchFamily="34" charset="0"/>
                        </a:rPr>
                        <a:t> Do WRLOs  have the same or different challenges  If yes, Please list them</a:t>
                      </a: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457200" rtl="0" eaLnBrk="1" fontAlgn="base" latinLnBrk="0" hangingPunct="1">
                        <a:lnSpc>
                          <a:spcPct val="107000"/>
                        </a:lnSpc>
                        <a:spcBef>
                          <a:spcPct val="0"/>
                        </a:spcBef>
                        <a:spcAft>
                          <a:spcPts val="800"/>
                        </a:spcAft>
                        <a:buClrTx/>
                        <a:buSzTx/>
                        <a:buFont typeface="Trebuchet MS" panose="020B0603020202020204" pitchFamily="34" charset="0"/>
                        <a:buAutoNum type="alphaLcPeriod"/>
                        <a:tabLst/>
                      </a:pP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defRPr/>
                      </a:pPr>
                      <a:r>
                        <a:rPr kumimoji="0" lang="en-AU" altLang="en-US" sz="1100" b="1" i="0" u="none" strike="noStrike" cap="none" normalizeH="0" baseline="0" dirty="0">
                          <a:ln>
                            <a:noFill/>
                          </a:ln>
                          <a:solidFill>
                            <a:schemeClr val="bg1"/>
                          </a:solidFill>
                          <a:effectLst/>
                          <a:latin typeface="+mj-lt"/>
                        </a:rPr>
                        <a:t> </a:t>
                      </a:r>
                      <a:r>
                        <a:rPr kumimoji="0" lang="en-AU" altLang="en-US" sz="1100" b="0" i="0" u="none" strike="noStrike" cap="none" normalizeH="0" baseline="0" dirty="0">
                          <a:ln>
                            <a:noFill/>
                          </a:ln>
                          <a:solidFill>
                            <a:schemeClr val="bg1"/>
                          </a:solidFill>
                          <a:effectLst/>
                          <a:latin typeface="+mj-lt"/>
                        </a:rPr>
                        <a:t>Who could help </a:t>
                      </a:r>
                      <a:endParaRPr kumimoji="0" lang="en-AU" altLang="en-US" sz="1100" b="0" i="0" u="none"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endParaRPr>
                    </a:p>
                    <a:p>
                      <a:pPr marL="0" marR="0" lvl="0" indent="0" algn="l" defTabSz="457200" rtl="0" eaLnBrk="1" fontAlgn="base" latinLnBrk="0" hangingPunct="1">
                        <a:lnSpc>
                          <a:spcPct val="107000"/>
                        </a:lnSpc>
                        <a:spcBef>
                          <a:spcPct val="0"/>
                        </a:spcBef>
                        <a:spcAft>
                          <a:spcPts val="800"/>
                        </a:spcAft>
                        <a:buClrTx/>
                        <a:buSzTx/>
                        <a:buFontTx/>
                        <a:buNone/>
                        <a:tabLst/>
                      </a:pPr>
                      <a:endParaRPr kumimoji="0" lang="en-AU" altLang="en-US" sz="1100" b="1" i="0" u="none"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defRPr/>
                      </a:pPr>
                      <a:r>
                        <a:rPr kumimoji="0" lang="en-AU" altLang="en-US" sz="1100" b="1" i="0" u="none" strike="noStrike" cap="none" normalizeH="0" baseline="0" dirty="0">
                          <a:ln>
                            <a:noFill/>
                          </a:ln>
                          <a:solidFill>
                            <a:schemeClr val="bg1"/>
                          </a:solidFill>
                          <a:effectLst/>
                          <a:latin typeface="+mj-lt"/>
                        </a:rPr>
                        <a:t> </a:t>
                      </a:r>
                      <a:r>
                        <a:rPr kumimoji="0" lang="en-AU" altLang="en-US" sz="1100" b="0" i="0" u="none" strike="noStrike" cap="none" normalizeH="0" baseline="0" dirty="0">
                          <a:ln>
                            <a:noFill/>
                          </a:ln>
                          <a:solidFill>
                            <a:schemeClr val="bg1"/>
                          </a:solidFill>
                          <a:effectLst/>
                          <a:latin typeface="+mj-lt"/>
                        </a:rPr>
                        <a:t>What can be done to address this?</a:t>
                      </a:r>
                      <a:endParaRPr kumimoji="0" lang="en-AU" altLang="en-US" sz="1100" b="0" i="0" u="none"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endParaRPr>
                    </a:p>
                    <a:p>
                      <a:pPr marL="0" marR="0" lvl="0" indent="0" algn="l" defTabSz="457200" rtl="0" eaLnBrk="1" fontAlgn="base" latinLnBrk="0" hangingPunct="1">
                        <a:lnSpc>
                          <a:spcPct val="107000"/>
                        </a:lnSpc>
                        <a:spcBef>
                          <a:spcPct val="0"/>
                        </a:spcBef>
                        <a:spcAft>
                          <a:spcPts val="800"/>
                        </a:spcAft>
                        <a:buClrTx/>
                        <a:buSzTx/>
                        <a:buFontTx/>
                        <a:buNone/>
                        <a:tabLst/>
                      </a:pPr>
                      <a:endParaRPr kumimoji="0" lang="en-AU" altLang="en-US" sz="1100" b="1" i="0" u="none"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36060">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a.</a:t>
                      </a:r>
                    </a:p>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b.</a:t>
                      </a:r>
                    </a:p>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c.</a:t>
                      </a:r>
                    </a:p>
                    <a:p>
                      <a:pPr marL="0" marR="0" lvl="0" indent="0" algn="l" defTabSz="457200" rtl="0" eaLnBrk="1" fontAlgn="base" latinLnBrk="0" hangingPunct="1">
                        <a:lnSpc>
                          <a:spcPct val="107000"/>
                        </a:lnSpc>
                        <a:spcBef>
                          <a:spcPct val="0"/>
                        </a:spcBef>
                        <a:spcAft>
                          <a:spcPts val="800"/>
                        </a:spcAft>
                        <a:buClrTx/>
                        <a:buSzTx/>
                        <a:buFont typeface="Trebuchet MS" panose="020B0603020202020204" pitchFamily="34" charset="0"/>
                        <a:buNone/>
                        <a:tabLst/>
                      </a:pP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endParaRPr kumimoji="0" lang="en-AU" altLang="en-US" sz="1100" b="0" i="0" u="none" strike="noStrike" cap="none" normalizeH="0" baseline="0" dirty="0">
                        <a:ln>
                          <a:noFill/>
                        </a:ln>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endParaRPr kumimoji="0" lang="en-AU" altLang="en-US" sz="1100" b="0" i="0" u="none" strike="noStrike" cap="none" normalizeH="0" baseline="0" dirty="0">
                        <a:ln>
                          <a:noFill/>
                        </a:ln>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CDDB"/>
                    </a:solidFill>
                  </a:tcPr>
                </a:tc>
                <a:extLst>
                  <a:ext uri="{0D108BD9-81ED-4DB2-BD59-A6C34878D82A}">
                    <a16:rowId xmlns:a16="http://schemas.microsoft.com/office/drawing/2014/main" val="10001"/>
                  </a:ext>
                </a:extLst>
              </a:tr>
              <a:tr h="1618197">
                <a:tc>
                  <a:txBody>
                    <a:bodyPr/>
                    <a:lstStyle>
                      <a:lvl1pPr marL="342900" indent="-342900"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ct val="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e.</a:t>
                      </a:r>
                    </a:p>
                    <a:p>
                      <a:pPr marL="0" marR="0" lvl="0" indent="0" algn="l" defTabSz="457200" rtl="0" eaLnBrk="1" fontAlgn="base" latinLnBrk="0" hangingPunct="1">
                        <a:lnSpc>
                          <a:spcPct val="107000"/>
                        </a:lnSpc>
                        <a:spcBef>
                          <a:spcPct val="0"/>
                        </a:spcBef>
                        <a:spcAft>
                          <a:spcPct val="0"/>
                        </a:spcAft>
                        <a:buClrTx/>
                        <a:buSzTx/>
                        <a:buFont typeface="Trebuchet MS" panose="020B0603020202020204" pitchFamily="34" charset="0"/>
                        <a:buNone/>
                        <a:tabLst/>
                      </a:pP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base" latinLnBrk="0" hangingPunct="1">
                        <a:lnSpc>
                          <a:spcPct val="107000"/>
                        </a:lnSpc>
                        <a:spcBef>
                          <a:spcPct val="0"/>
                        </a:spcBef>
                        <a:spcAft>
                          <a:spcPct val="0"/>
                        </a:spcAft>
                        <a:buClrTx/>
                        <a:buSzTx/>
                        <a:buFont typeface="Trebuchet MS" panose="020B0603020202020204" pitchFamily="34" charset="0"/>
                        <a:buNone/>
                        <a:tabLst/>
                      </a:pPr>
                      <a:endPar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base" latinLnBrk="0" hangingPunct="1">
                        <a:lnSpc>
                          <a:spcPct val="107000"/>
                        </a:lnSpc>
                        <a:spcBef>
                          <a:spcPct val="0"/>
                        </a:spcBef>
                        <a:spcAft>
                          <a:spcPct val="0"/>
                        </a:spcAft>
                        <a:buClrTx/>
                        <a:buSzTx/>
                        <a:buFont typeface="Trebuchet MS" panose="020B0603020202020204" pitchFamily="34" charset="0"/>
                        <a:buNone/>
                        <a:tabLst/>
                      </a:pPr>
                      <a:r>
                        <a:rPr kumimoji="0" lang="en-AU" altLang="en-US" sz="11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f.</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endParaRPr kumimoji="0" lang="en-AU" altLang="en-US" sz="1100" b="0" i="0" u="none" strike="noStrike" cap="none" normalizeH="0" baseline="0" dirty="0">
                        <a:ln>
                          <a:noFill/>
                        </a:ln>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tc>
                  <a:txBody>
                    <a:bodyPr/>
                    <a:lstStyle>
                      <a:lvl1pPr defTabSz="457200">
                        <a:spcBef>
                          <a:spcPts val="1000"/>
                        </a:spcBef>
                        <a:spcAft>
                          <a:spcPts val="800"/>
                        </a:spcAft>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7000"/>
                        </a:lnSpc>
                        <a:spcBef>
                          <a:spcPct val="0"/>
                        </a:spcBef>
                        <a:spcAft>
                          <a:spcPts val="800"/>
                        </a:spcAft>
                        <a:buClrTx/>
                        <a:buSzTx/>
                        <a:buFontTx/>
                        <a:buNone/>
                        <a:tabLst/>
                      </a:pPr>
                      <a:endParaRPr kumimoji="0" lang="en-AU" altLang="en-US" sz="1100" b="0" i="0" u="none" strike="noStrike" cap="none" normalizeH="0" baseline="0" dirty="0">
                        <a:ln>
                          <a:noFill/>
                        </a:ln>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8EE"/>
                    </a:solidFill>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GCR project training theme ">
  <a:themeElements>
    <a:clrScheme name="Custom 7">
      <a:dk1>
        <a:srgbClr val="000000"/>
      </a:dk1>
      <a:lt1>
        <a:srgbClr val="FFFFFF"/>
      </a:lt1>
      <a:dk2>
        <a:srgbClr val="2C3C43"/>
      </a:dk2>
      <a:lt2>
        <a:srgbClr val="EBEBEB"/>
      </a:lt2>
      <a:accent1>
        <a:srgbClr val="632C90"/>
      </a:accent1>
      <a:accent2>
        <a:srgbClr val="00FF0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CR project training theme " id="{4BD4B07A-67F6-B24A-9E99-5DB465511046}" vid="{3422F1C3-022F-AF4A-8315-A92E33836F9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12728</TotalTime>
  <Words>1878</Words>
  <Application>Microsoft Office PowerPoint</Application>
  <PresentationFormat>On-screen Show (4:3)</PresentationFormat>
  <Paragraphs>247</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Aptos</vt:lpstr>
      <vt:lpstr>Aptos Display</vt:lpstr>
      <vt:lpstr>Arial</vt:lpstr>
      <vt:lpstr>Calibri</vt:lpstr>
      <vt:lpstr>Cambria</vt:lpstr>
      <vt:lpstr>Times New Roman</vt:lpstr>
      <vt:lpstr>Trebuchet MS</vt:lpstr>
      <vt:lpstr>Wingdings 3</vt:lpstr>
      <vt:lpstr>GCR project training theme </vt:lpstr>
      <vt:lpstr>Custom Design</vt:lpstr>
      <vt:lpstr>PowerPoint Presentation</vt:lpstr>
      <vt:lpstr>Aims of the Session</vt:lpstr>
      <vt:lpstr>Structural Issues</vt:lpstr>
      <vt:lpstr>Unregistered and Registered Refugee Led Groups</vt:lpstr>
      <vt:lpstr>Pros and Cons</vt:lpstr>
      <vt:lpstr>Tools and exercises </vt:lpstr>
      <vt:lpstr>A Tool to examine structural barriers experienced by WRLOs</vt:lpstr>
      <vt:lpstr>Refugee Led organisations</vt:lpstr>
      <vt:lpstr>Additional barriers for WRLOs</vt:lpstr>
      <vt:lpstr>Use the same exercise to assess UN agencies and INGOs</vt:lpstr>
      <vt:lpstr>…and Donors</vt:lpstr>
      <vt:lpstr>Registered v Unregistered organisations</vt:lpstr>
      <vt:lpstr>Benefits of Registration</vt:lpstr>
      <vt:lpstr>Risks associated with Registration</vt:lpstr>
      <vt:lpstr>Getting Community Input</vt:lpstr>
      <vt:lpstr>PowerPoint Presentation</vt:lpstr>
      <vt:lpstr>The  Storyboard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What they mean to us</dc:title>
  <dc:creator>Geraldine Doney</dc:creator>
  <cp:lastModifiedBy>Anja Wendt</cp:lastModifiedBy>
  <cp:revision>435</cp:revision>
  <cp:lastPrinted>2024-04-02T02:28:11Z</cp:lastPrinted>
  <dcterms:created xsi:type="dcterms:W3CDTF">2019-02-07T05:11:12Z</dcterms:created>
  <dcterms:modified xsi:type="dcterms:W3CDTF">2024-07-12T06:21:19Z</dcterms:modified>
</cp:coreProperties>
</file>