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795" r:id="rId2"/>
    <p:sldMasterId id="2147483783" r:id="rId3"/>
  </p:sldMasterIdLst>
  <p:notesMasterIdLst>
    <p:notesMasterId r:id="rId16"/>
  </p:notesMasterIdLst>
  <p:handoutMasterIdLst>
    <p:handoutMasterId r:id="rId17"/>
  </p:handoutMasterIdLst>
  <p:sldIdLst>
    <p:sldId id="322" r:id="rId4"/>
    <p:sldId id="1149" r:id="rId5"/>
    <p:sldId id="1150" r:id="rId6"/>
    <p:sldId id="1151" r:id="rId7"/>
    <p:sldId id="1152" r:id="rId8"/>
    <p:sldId id="1153" r:id="rId9"/>
    <p:sldId id="262" r:id="rId10"/>
    <p:sldId id="263" r:id="rId11"/>
    <p:sldId id="256" r:id="rId12"/>
    <p:sldId id="1154" r:id="rId13"/>
    <p:sldId id="1155" r:id="rId14"/>
    <p:sldId id="274" r:id="rId15"/>
  </p:sldIdLst>
  <p:sldSz cx="9144000" cy="6858000" type="screen4x3"/>
  <p:notesSz cx="6792913" cy="992505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152" autoAdjust="0"/>
    <p:restoredTop sz="55647" autoAdjust="0"/>
  </p:normalViewPr>
  <p:slideViewPr>
    <p:cSldViewPr snapToGrid="0" snapToObjects="1">
      <p:cViewPr varScale="1">
        <p:scale>
          <a:sx n="41" d="100"/>
          <a:sy n="41" d="100"/>
        </p:scale>
        <p:origin x="2031" y="39"/>
      </p:cViewPr>
      <p:guideLst/>
    </p:cSldViewPr>
  </p:slideViewPr>
  <p:notesTextViewPr>
    <p:cViewPr>
      <p:scale>
        <a:sx n="400" d="100"/>
        <a:sy n="400" d="100"/>
      </p:scale>
      <p:origin x="0" y="0"/>
    </p:cViewPr>
  </p:notesTextViewPr>
  <p:sorterViewPr>
    <p:cViewPr varScale="1">
      <p:scale>
        <a:sx n="1" d="1"/>
        <a:sy n="1" d="1"/>
      </p:scale>
      <p:origin x="0" y="-4164"/>
    </p:cViewPr>
  </p:sorterViewPr>
  <p:notesViewPr>
    <p:cSldViewPr snapToGrid="0" snapToObjects="1">
      <p:cViewPr varScale="1">
        <p:scale>
          <a:sx n="49" d="100"/>
          <a:sy n="49" d="100"/>
        </p:scale>
        <p:origin x="274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EBEB0-B8DE-37D1-15B7-446F9F6EE98C}"/>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C09F0495-2945-F0F6-FBF0-9E220BC490B0}"/>
              </a:ext>
            </a:extLst>
          </p:cNvPr>
          <p:cNvSpPr>
            <a:spLocks noGrp="1"/>
          </p:cNvSpPr>
          <p:nvPr>
            <p:ph type="dt" sz="quarter"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79CD6E56-0F0A-4D4A-B6ED-88C6EF56C89D}" type="datetimeFigureOut">
              <a:rPr lang="en-US"/>
              <a:pPr>
                <a:defRPr/>
              </a:pPr>
              <a:t>7/12/2024</a:t>
            </a:fld>
            <a:endParaRPr lang="en-US" dirty="0"/>
          </a:p>
        </p:txBody>
      </p:sp>
      <p:sp>
        <p:nvSpPr>
          <p:cNvPr id="4" name="Footer Placeholder 3">
            <a:extLst>
              <a:ext uri="{FF2B5EF4-FFF2-40B4-BE49-F238E27FC236}">
                <a16:creationId xmlns:a16="http://schemas.microsoft.com/office/drawing/2014/main" id="{6771CCFE-3952-AC26-6209-4ED03DDF2E48}"/>
              </a:ext>
            </a:extLst>
          </p:cNvPr>
          <p:cNvSpPr>
            <a:spLocks noGrp="1"/>
          </p:cNvSpPr>
          <p:nvPr>
            <p:ph type="ftr" sz="quarter" idx="2"/>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0966E0-3ECF-2B89-D4DC-588F51B4D2BC}"/>
              </a:ext>
            </a:extLst>
          </p:cNvPr>
          <p:cNvSpPr>
            <a:spLocks noGrp="1"/>
          </p:cNvSpPr>
          <p:nvPr>
            <p:ph type="sldNum" sz="quarter" idx="3"/>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F5B27E06-B42E-4336-AFC1-EAFC128A7ED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B41A5D-9B0A-5D2A-AA0E-3DC22AE2132F}"/>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B6737E8B-19CE-DA53-DB64-85E532A33FF6}"/>
              </a:ext>
            </a:extLst>
          </p:cNvPr>
          <p:cNvSpPr>
            <a:spLocks noGrp="1"/>
          </p:cNvSpPr>
          <p:nvPr>
            <p:ph type="dt"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149948B4-70C2-446F-96FC-AF8F343F8C35}" type="datetimeFigureOut">
              <a:rPr lang="en-US"/>
              <a:pPr>
                <a:defRPr/>
              </a:pPr>
              <a:t>7/12/2024</a:t>
            </a:fld>
            <a:endParaRPr lang="en-US" dirty="0"/>
          </a:p>
        </p:txBody>
      </p:sp>
      <p:sp>
        <p:nvSpPr>
          <p:cNvPr id="4" name="Slide Image Placeholder 3">
            <a:extLst>
              <a:ext uri="{FF2B5EF4-FFF2-40B4-BE49-F238E27FC236}">
                <a16:creationId xmlns:a16="http://schemas.microsoft.com/office/drawing/2014/main" id="{269271A0-39A7-853E-8D94-890A898B0E74}"/>
              </a:ext>
            </a:extLst>
          </p:cNvPr>
          <p:cNvSpPr>
            <a:spLocks noGrp="1" noRot="1" noChangeAspect="1"/>
          </p:cNvSpPr>
          <p:nvPr>
            <p:ph type="sldImg" idx="2"/>
          </p:nvPr>
        </p:nvSpPr>
        <p:spPr>
          <a:xfrm>
            <a:off x="1163638" y="1239838"/>
            <a:ext cx="4465637" cy="3349625"/>
          </a:xfrm>
          <a:prstGeom prst="rect">
            <a:avLst/>
          </a:prstGeom>
          <a:noFill/>
          <a:ln w="12700">
            <a:solidFill>
              <a:prstClr val="black"/>
            </a:solidFill>
          </a:ln>
        </p:spPr>
        <p:txBody>
          <a:bodyPr vert="horz" lIns="90959" tIns="45479" rIns="90959" bIns="45479" rtlCol="0" anchor="ctr"/>
          <a:lstStyle/>
          <a:p>
            <a:pPr lvl="0"/>
            <a:endParaRPr lang="en-US" noProof="0" dirty="0"/>
          </a:p>
        </p:txBody>
      </p:sp>
      <p:sp>
        <p:nvSpPr>
          <p:cNvPr id="5" name="Notes Placeholder 4">
            <a:extLst>
              <a:ext uri="{FF2B5EF4-FFF2-40B4-BE49-F238E27FC236}">
                <a16:creationId xmlns:a16="http://schemas.microsoft.com/office/drawing/2014/main" id="{EEAFCA42-4D46-AE74-2BB7-012E86BB3B22}"/>
              </a:ext>
            </a:extLst>
          </p:cNvPr>
          <p:cNvSpPr>
            <a:spLocks noGrp="1"/>
          </p:cNvSpPr>
          <p:nvPr>
            <p:ph type="body" sz="quarter" idx="3"/>
          </p:nvPr>
        </p:nvSpPr>
        <p:spPr>
          <a:xfrm>
            <a:off x="679450" y="4776788"/>
            <a:ext cx="5434013" cy="3908425"/>
          </a:xfrm>
          <a:prstGeom prst="rect">
            <a:avLst/>
          </a:prstGeom>
        </p:spPr>
        <p:txBody>
          <a:bodyPr vert="horz" lIns="90959" tIns="45479" rIns="90959" bIns="4547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F9DE1EF-CB93-1C77-462D-CD751490BB0D}"/>
              </a:ext>
            </a:extLst>
          </p:cNvPr>
          <p:cNvSpPr>
            <a:spLocks noGrp="1"/>
          </p:cNvSpPr>
          <p:nvPr>
            <p:ph type="ftr" sz="quarter" idx="4"/>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3B72AA7-D922-121D-DFE8-7B89520F8DB9}"/>
              </a:ext>
            </a:extLst>
          </p:cNvPr>
          <p:cNvSpPr>
            <a:spLocks noGrp="1"/>
          </p:cNvSpPr>
          <p:nvPr>
            <p:ph type="sldNum" sz="quarter" idx="5"/>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F59E8D6C-F3C4-4043-BE73-2890F8A4AD8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hcr.org/au/what-we-do/how-we-work/safeguarding-individuals/intersectionality-and-age-gender-diversity-approa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7FBEDEF-70CC-32FD-9CDC-68E34E6D96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48FE17E-CB35-78D0-6106-CD60185A95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b="1" dirty="0">
                <a:latin typeface="Arial" panose="020B0604020202020204" pitchFamily="34" charset="0"/>
                <a:cs typeface="Arial" panose="020B0604020202020204" pitchFamily="34" charset="0"/>
              </a:rPr>
              <a:t>Facilitators Notes</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“Lived experience” is a current buzz phrase, used to mean that refugees must be included and listened to, because they have been, or still are refugees, and therefor know what they and their communities want and need.</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For a number of structural and logistic reasons, such as the safety to speak out, access to decision makers, the ability to speak English, and confidence from prior education,  the refugees who get to share their experience are mainly  still those who have been resettled, or have some social advantages where they are living.</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They have been doing a fantastic job, and the movement towards Participation and acknowledgement of the skills, wisdom  and expertise of refugees is down to their incredibly hard work.</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However, we still have a lot of work to do to ensure that refugees who have not had these advantages are also heard, and their lived experience is also taken in consideration. </a:t>
            </a:r>
          </a:p>
        </p:txBody>
      </p:sp>
      <p:sp>
        <p:nvSpPr>
          <p:cNvPr id="7172" name="Slide Number Placeholder 3">
            <a:extLst>
              <a:ext uri="{FF2B5EF4-FFF2-40B4-BE49-F238E27FC236}">
                <a16:creationId xmlns:a16="http://schemas.microsoft.com/office/drawing/2014/main" id="{B9CAB11E-A84F-DF5F-0B10-6FEC27B442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42DF138C-E971-4E65-BC01-7402B24C989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You can download and print these graphics from  in the Tools section of this Module</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10</a:t>
            </a:fld>
            <a:endParaRPr lang="en-US" dirty="0"/>
          </a:p>
        </p:txBody>
      </p:sp>
    </p:spTree>
    <p:extLst>
      <p:ext uri="{BB962C8B-B14F-4D97-AF65-F5344CB8AC3E}">
        <p14:creationId xmlns:p14="http://schemas.microsoft.com/office/powerpoint/2010/main" val="151327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11</a:t>
            </a:fld>
            <a:endParaRPr lang="en-US" dirty="0"/>
          </a:p>
        </p:txBody>
      </p:sp>
    </p:spTree>
    <p:extLst>
      <p:ext uri="{BB962C8B-B14F-4D97-AF65-F5344CB8AC3E}">
        <p14:creationId xmlns:p14="http://schemas.microsoft.com/office/powerpoint/2010/main" val="361564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Once the group has completed sharing their work, wrap up the session by brainstorming this important question.</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12</a:t>
            </a:fld>
            <a:endParaRPr lang="en-US" dirty="0"/>
          </a:p>
        </p:txBody>
      </p:sp>
    </p:spTree>
    <p:extLst>
      <p:ext uri="{BB962C8B-B14F-4D97-AF65-F5344CB8AC3E}">
        <p14:creationId xmlns:p14="http://schemas.microsoft.com/office/powerpoint/2010/main" val="28710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We like this explanation from the Refugee Council of Australia, but you or the participants may have a better one.</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2</a:t>
            </a:fld>
            <a:endParaRPr lang="en-US" dirty="0"/>
          </a:p>
        </p:txBody>
      </p:sp>
    </p:spTree>
    <p:extLst>
      <p:ext uri="{BB962C8B-B14F-4D97-AF65-F5344CB8AC3E}">
        <p14:creationId xmlns:p14="http://schemas.microsoft.com/office/powerpoint/2010/main" val="187772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1336675"/>
            <a:ext cx="4465637" cy="3349625"/>
          </a:xfrm>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See background reading for further information.</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3</a:t>
            </a:fld>
            <a:endParaRPr lang="en-US" dirty="0"/>
          </a:p>
        </p:txBody>
      </p:sp>
    </p:spTree>
    <p:extLst>
      <p:ext uri="{BB962C8B-B14F-4D97-AF65-F5344CB8AC3E}">
        <p14:creationId xmlns:p14="http://schemas.microsoft.com/office/powerpoint/2010/main" val="49154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Matrix exercise is an excellent way to examine the barriers to people from diverse backgrounds sharing their experience.  If you have not used it before, please go to </a:t>
            </a:r>
            <a:r>
              <a:rPr lang="en-AU" dirty="0">
                <a:solidFill>
                  <a:srgbClr val="7030A0"/>
                </a:solidFill>
              </a:rPr>
              <a:t>Reciprocal Research </a:t>
            </a:r>
            <a:r>
              <a:rPr lang="en-AU" dirty="0"/>
              <a:t>in  </a:t>
            </a:r>
            <a:r>
              <a:rPr lang="en-AU" dirty="0">
                <a:solidFill>
                  <a:srgbClr val="7030A0"/>
                </a:solidFill>
              </a:rPr>
              <a:t>Additional Resources Session 7</a:t>
            </a:r>
            <a:endParaRPr lang="en-AU" dirty="0">
              <a:solidFill>
                <a:srgbClr val="7030A0"/>
              </a:solidFill>
              <a:highlight>
                <a:srgbClr val="FFFF00"/>
              </a:highlight>
            </a:endParaRP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4</a:t>
            </a:fld>
            <a:endParaRPr lang="en-US" dirty="0"/>
          </a:p>
        </p:txBody>
      </p:sp>
    </p:spTree>
    <p:extLst>
      <p:ext uri="{BB962C8B-B14F-4D97-AF65-F5344CB8AC3E}">
        <p14:creationId xmlns:p14="http://schemas.microsoft.com/office/powerpoint/2010/main" val="130228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7030A0"/>
                </a:solidFill>
                <a:latin typeface="Arial" panose="020B0604020202020204" pitchFamily="34" charset="0"/>
                <a:cs typeface="Arial" panose="020B0604020202020204" pitchFamily="34" charset="0"/>
              </a:rPr>
              <a:t>Storyboards</a:t>
            </a:r>
            <a:r>
              <a:rPr lang="en-AU" dirty="0">
                <a:latin typeface="Arial" panose="020B0604020202020204" pitchFamily="34" charset="0"/>
                <a:cs typeface="Arial" panose="020B0604020202020204" pitchFamily="34" charset="0"/>
              </a:rPr>
              <a:t> move from problems identification to solutions.  See </a:t>
            </a:r>
            <a:r>
              <a:rPr lang="en-AU" dirty="0">
                <a:solidFill>
                  <a:srgbClr val="7030A0"/>
                </a:solidFill>
                <a:latin typeface="Arial" panose="020B0604020202020204" pitchFamily="34" charset="0"/>
                <a:cs typeface="Arial" panose="020B0604020202020204" pitchFamily="34" charset="0"/>
              </a:rPr>
              <a:t>Reciprocal Research </a:t>
            </a:r>
            <a:r>
              <a:rPr lang="en-AU" dirty="0">
                <a:latin typeface="Arial" panose="020B0604020202020204" pitchFamily="34" charset="0"/>
                <a:cs typeface="Arial" panose="020B0604020202020204" pitchFamily="34" charset="0"/>
              </a:rPr>
              <a:t>in</a:t>
            </a:r>
            <a:r>
              <a:rPr lang="en-AU" dirty="0">
                <a:solidFill>
                  <a:srgbClr val="7030A0"/>
                </a:solidFill>
                <a:latin typeface="Arial" panose="020B0604020202020204" pitchFamily="34" charset="0"/>
                <a:cs typeface="Arial" panose="020B0604020202020204" pitchFamily="34" charset="0"/>
              </a:rPr>
              <a:t> Additional Resources Session 8</a:t>
            </a:r>
            <a:endParaRPr lang="en-AU" dirty="0">
              <a:solidFill>
                <a:srgbClr val="7030A0"/>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5</a:t>
            </a:fld>
            <a:endParaRPr lang="en-US" dirty="0"/>
          </a:p>
        </p:txBody>
      </p:sp>
    </p:spTree>
    <p:extLst>
      <p:ext uri="{BB962C8B-B14F-4D97-AF65-F5344CB8AC3E}">
        <p14:creationId xmlns:p14="http://schemas.microsoft.com/office/powerpoint/2010/main" val="418846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Please see the AGD Resource Kit and video link  for the Labels exercise.</a:t>
            </a:r>
          </a:p>
          <a:p>
            <a:r>
              <a:rPr lang="en-GB"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https://www.unhcr.org/au/what-we-do/how-we-work/safeguarding-individuals/intersectionality-and-age-gender-diversity-approach</a:t>
            </a:r>
            <a:r>
              <a:rPr lang="en-AU" u="sng" dirty="0">
                <a:solidFill>
                  <a:srgbClr val="467886"/>
                </a:solidFill>
                <a:effectLst/>
                <a:latin typeface="Arial" panose="020B0604020202020204" pitchFamily="34" charset="0"/>
                <a:ea typeface="Aptos" panose="020B00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6</a:t>
            </a:fld>
            <a:endParaRPr lang="en-US" dirty="0"/>
          </a:p>
        </p:txBody>
      </p:sp>
    </p:spTree>
    <p:extLst>
      <p:ext uri="{BB962C8B-B14F-4D97-AF65-F5344CB8AC3E}">
        <p14:creationId xmlns:p14="http://schemas.microsoft.com/office/powerpoint/2010/main" val="156588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is an animated slide, you need to click to add each word.  The final click brings up the Refugee Woman label.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key point is that the negative labels rob the woman of her identity</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7</a:t>
            </a:fld>
            <a:endParaRPr lang="en-US" dirty="0"/>
          </a:p>
        </p:txBody>
      </p:sp>
    </p:spTree>
    <p:extLst>
      <p:ext uri="{BB962C8B-B14F-4D97-AF65-F5344CB8AC3E}">
        <p14:creationId xmlns:p14="http://schemas.microsoft.com/office/powerpoint/2010/main" val="114919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Now we see the “ideal’ refugee woman.  The one we would all like to be or to work with.</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8</a:t>
            </a:fld>
            <a:endParaRPr lang="en-US" dirty="0"/>
          </a:p>
        </p:txBody>
      </p:sp>
    </p:spTree>
    <p:extLst>
      <p:ext uri="{BB962C8B-B14F-4D97-AF65-F5344CB8AC3E}">
        <p14:creationId xmlns:p14="http://schemas.microsoft.com/office/powerpoint/2010/main" val="162261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And finally, the truth.  It is the same woman, and she is all of these things, and much more.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Discuss with the group the importance of responding to both her strengths and also her needs, not just one or the other.</a:t>
            </a:r>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9</a:t>
            </a:fld>
            <a:endParaRPr lang="en-US" dirty="0"/>
          </a:p>
        </p:txBody>
      </p:sp>
    </p:spTree>
    <p:extLst>
      <p:ext uri="{BB962C8B-B14F-4D97-AF65-F5344CB8AC3E}">
        <p14:creationId xmlns:p14="http://schemas.microsoft.com/office/powerpoint/2010/main" val="287950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BCFFB7C1-770A-5C2B-02CB-F989E697D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a:extLst>
              <a:ext uri="{FF2B5EF4-FFF2-40B4-BE49-F238E27FC236}">
                <a16:creationId xmlns:a16="http://schemas.microsoft.com/office/drawing/2014/main" id="{E43D12EE-5656-C0C8-C0D5-A2AACA125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5429"/>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0">
            <a:extLst>
              <a:ext uri="{FF2B5EF4-FFF2-40B4-BE49-F238E27FC236}">
                <a16:creationId xmlns:a16="http://schemas.microsoft.com/office/drawing/2014/main" id="{582172B2-5943-617E-8E8D-BEE0C974E289}"/>
              </a:ext>
            </a:extLst>
          </p:cNvPr>
          <p:cNvGrpSpPr>
            <a:grpSpLocks/>
          </p:cNvGrpSpPr>
          <p:nvPr/>
        </p:nvGrpSpPr>
        <p:grpSpPr bwMode="auto">
          <a:xfrm>
            <a:off x="5113338" y="0"/>
            <a:ext cx="4030662" cy="6875463"/>
            <a:chOff x="5130830" y="-8468"/>
            <a:chExt cx="4030508" cy="6874935"/>
          </a:xfrm>
        </p:grpSpPr>
        <p:cxnSp>
          <p:nvCxnSpPr>
            <p:cNvPr id="7" name="Straight Connector 6">
              <a:extLst>
                <a:ext uri="{FF2B5EF4-FFF2-40B4-BE49-F238E27FC236}">
                  <a16:creationId xmlns:a16="http://schemas.microsoft.com/office/drawing/2014/main" id="{EAB7F12A-340E-DDB6-3F87-528F37072BA9}"/>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076C510-8193-25CB-9ED2-14DED3E98A61}"/>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9">
              <a:extLst>
                <a:ext uri="{FF2B5EF4-FFF2-40B4-BE49-F238E27FC236}">
                  <a16:creationId xmlns:a16="http://schemas.microsoft.com/office/drawing/2014/main" id="{17CBBD9D-2BB9-C837-A774-99E782AA4543}"/>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10">
              <a:extLst>
                <a:ext uri="{FF2B5EF4-FFF2-40B4-BE49-F238E27FC236}">
                  <a16:creationId xmlns:a16="http://schemas.microsoft.com/office/drawing/2014/main" id="{B74DE5D8-42EF-B660-EB76-6250792AFF1E}"/>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1">
              <a:extLst>
                <a:ext uri="{FF2B5EF4-FFF2-40B4-BE49-F238E27FC236}">
                  <a16:creationId xmlns:a16="http://schemas.microsoft.com/office/drawing/2014/main" id="{C70B45DD-6623-773F-94EE-59E6B7DFA32E}"/>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2">
              <a:extLst>
                <a:ext uri="{FF2B5EF4-FFF2-40B4-BE49-F238E27FC236}">
                  <a16:creationId xmlns:a16="http://schemas.microsoft.com/office/drawing/2014/main" id="{E2075647-9BE7-64F8-0907-C732BA3C8D31}"/>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47773BD8-7D1B-C3AA-6269-839540197266}"/>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4">
              <a:extLst>
                <a:ext uri="{FF2B5EF4-FFF2-40B4-BE49-F238E27FC236}">
                  <a16:creationId xmlns:a16="http://schemas.microsoft.com/office/drawing/2014/main" id="{AF34A63A-AD09-C5E1-CA0C-3924040CE48D}"/>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5">
              <a:extLst>
                <a:ext uri="{FF2B5EF4-FFF2-40B4-BE49-F238E27FC236}">
                  <a16:creationId xmlns:a16="http://schemas.microsoft.com/office/drawing/2014/main" id="{ED2A3B7E-FE3B-765F-99F7-1E131D0B5A93}"/>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415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F8515-2214-17E9-20A2-3D9B60203000}"/>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3" name="Footer Placeholder 2">
            <a:extLst>
              <a:ext uri="{FF2B5EF4-FFF2-40B4-BE49-F238E27FC236}">
                <a16:creationId xmlns:a16="http://schemas.microsoft.com/office/drawing/2014/main" id="{8FD0EE75-B0CB-B65A-2490-B03E94B7E2F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181D131-0883-E79E-C00B-428C9331139A}"/>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220239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19F7-B84C-A634-9F4A-E6A0574E893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2037179-BB3D-2418-00A6-9C8FAEBF419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B64703-4BB9-34C8-4481-7075D05011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02D714-2F39-6DE1-FF4B-310FBD9438DC}"/>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6" name="Footer Placeholder 5">
            <a:extLst>
              <a:ext uri="{FF2B5EF4-FFF2-40B4-BE49-F238E27FC236}">
                <a16:creationId xmlns:a16="http://schemas.microsoft.com/office/drawing/2014/main" id="{BB0F667D-50E1-B4C1-122B-6192DAD6A6A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95A23A5-18E3-3A2C-44A3-FB28FEF07451}"/>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290845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8480-1B83-BDDC-705B-710E7C11330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8DE276D-F62D-83B6-F919-96AEC7DA49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5BA3346-072B-6358-5256-AA83493438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C77BA-AE55-C79D-A2E1-4FAFA90D0842}"/>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6" name="Footer Placeholder 5">
            <a:extLst>
              <a:ext uri="{FF2B5EF4-FFF2-40B4-BE49-F238E27FC236}">
                <a16:creationId xmlns:a16="http://schemas.microsoft.com/office/drawing/2014/main" id="{0087A8C8-EE54-ABA4-A24A-8A82D49CE8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981F4F-2C6C-9943-722E-DB16F7EA4A69}"/>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302156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0549-18AE-0E2D-D7D8-9BD85BF501B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B20EA08-ED8D-8A1F-F6C3-CE506D330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600DC2-CE5D-59C3-17DE-DA17C10A79FB}"/>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5" name="Footer Placeholder 4">
            <a:extLst>
              <a:ext uri="{FF2B5EF4-FFF2-40B4-BE49-F238E27FC236}">
                <a16:creationId xmlns:a16="http://schemas.microsoft.com/office/drawing/2014/main" id="{5913F773-8F9A-F7C1-7E6E-A6DD96DE4B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53D43A-577A-29B4-B9A0-9C7B70A4A49E}"/>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2033879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82400-F2E3-582A-96EC-3AD97F92CDC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F00E7D-FCFB-8D19-6592-2CD011B094B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E4C0C1-7102-7A24-9F80-25CF3A878494}"/>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5" name="Footer Placeholder 4">
            <a:extLst>
              <a:ext uri="{FF2B5EF4-FFF2-40B4-BE49-F238E27FC236}">
                <a16:creationId xmlns:a16="http://schemas.microsoft.com/office/drawing/2014/main" id="{C4E78BAA-7E2D-D765-5B0B-BE8691C1A3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C02D74-6427-34B9-1366-3439292B74B4}"/>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398766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BBF6-0D22-29CC-064C-94CE016883A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FF182F8-7FA0-3248-7BC6-3BC4A0F70D8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5211774-4431-AE3C-5802-00B0E999E1EF}"/>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5" name="Footer Placeholder 4">
            <a:extLst>
              <a:ext uri="{FF2B5EF4-FFF2-40B4-BE49-F238E27FC236}">
                <a16:creationId xmlns:a16="http://schemas.microsoft.com/office/drawing/2014/main" id="{E2DF7A56-1469-9BC2-BF08-91366DEED0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51E32B-2F45-CFD3-050D-7A137A7E26B8}"/>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28198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1B9E-26F0-DDAD-4DB9-91CD16DD05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99EF18E-DA25-A5CF-426E-09D9FC3D2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ABC2E87-734B-40FE-E16A-6134AA5B5601}"/>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5" name="Footer Placeholder 4">
            <a:extLst>
              <a:ext uri="{FF2B5EF4-FFF2-40B4-BE49-F238E27FC236}">
                <a16:creationId xmlns:a16="http://schemas.microsoft.com/office/drawing/2014/main" id="{C8F56D75-C028-1F91-6093-2EEEB19404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00D015-DCB8-C4B1-C603-12B6024E4EE9}"/>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17847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F727-9908-6830-2E54-45C8226A9C9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17CD237-2C7C-391B-BE38-FEEB5E4FD6C6}"/>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FB0B0-67DD-E636-33B6-175AADDB2A5F}"/>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5" name="Footer Placeholder 4">
            <a:extLst>
              <a:ext uri="{FF2B5EF4-FFF2-40B4-BE49-F238E27FC236}">
                <a16:creationId xmlns:a16="http://schemas.microsoft.com/office/drawing/2014/main" id="{9582E450-59D9-535E-115E-2227BA2A35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31E18E-517D-05BF-5C85-5AEE9A090BAA}"/>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170804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06F5-54F4-7330-7D4F-195226BB584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049A41-550F-2275-41CF-34C890762CA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2A7A3E5-650F-C4B3-1EB2-E6FEB6128F0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3F5613C-4A4A-38D8-FF12-75B4D8B3FC84}"/>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6" name="Footer Placeholder 5">
            <a:extLst>
              <a:ext uri="{FF2B5EF4-FFF2-40B4-BE49-F238E27FC236}">
                <a16:creationId xmlns:a16="http://schemas.microsoft.com/office/drawing/2014/main" id="{74C7F46C-DF29-652D-2911-1FBEC44868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8207B9-EBF6-D34C-DEEF-7B53B532FFAA}"/>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103501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AA4-EEAF-073A-F5D0-D25824C2BC7F}"/>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D013BD-A074-504A-F843-AB6F0DA192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0570F-6893-8FA6-9DDD-58B4B81B81F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F70E3B3-1786-C265-F1B2-927851E79B4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62AECD-E078-2AFC-F07D-5E11584357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E2F2CDD-F4D1-8946-74B0-4C2EA86005A9}"/>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8" name="Footer Placeholder 7">
            <a:extLst>
              <a:ext uri="{FF2B5EF4-FFF2-40B4-BE49-F238E27FC236}">
                <a16:creationId xmlns:a16="http://schemas.microsoft.com/office/drawing/2014/main" id="{0C8906C4-5E24-8B86-EFD4-03B1EFCCF22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F02EE63-4D86-9010-BF38-81D9408C2FE1}"/>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358081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5A665E7C-2A49-1680-5F87-CB434BDD2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731" y="5797792"/>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0">
            <a:extLst>
              <a:ext uri="{FF2B5EF4-FFF2-40B4-BE49-F238E27FC236}">
                <a16:creationId xmlns:a16="http://schemas.microsoft.com/office/drawing/2014/main" id="{30D099BF-8E04-5C10-D981-936E22E0A864}"/>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6">
            <a:extLst>
              <a:ext uri="{FF2B5EF4-FFF2-40B4-BE49-F238E27FC236}">
                <a16:creationId xmlns:a16="http://schemas.microsoft.com/office/drawing/2014/main" id="{1412380C-4CBF-FF82-DF3B-098741E9176B}"/>
              </a:ext>
            </a:extLst>
          </p:cNvPr>
          <p:cNvSpPr txBox="1">
            <a:spLocks noChangeArrowheads="1"/>
          </p:cNvSpPr>
          <p:nvPr/>
        </p:nvSpPr>
        <p:spPr bwMode="auto">
          <a:xfrm>
            <a:off x="874713" y="6619875"/>
            <a:ext cx="5307012" cy="214313"/>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defRPr/>
            </a:pPr>
            <a:r>
              <a:rPr lang="en-US" altLang="en-US" sz="80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0352357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4258-F523-B574-EAFD-75A96282669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E8B319D-CF89-EA92-C779-09E78734EC02}"/>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4" name="Footer Placeholder 3">
            <a:extLst>
              <a:ext uri="{FF2B5EF4-FFF2-40B4-BE49-F238E27FC236}">
                <a16:creationId xmlns:a16="http://schemas.microsoft.com/office/drawing/2014/main" id="{E6595B2E-27FF-32F2-0D80-1CFC311B721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03E1778-6247-E97D-7E9C-5D790BE34FDC}"/>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301094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E01AB-5FCC-FA11-431A-6E36A46AAF90}"/>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3" name="Footer Placeholder 2">
            <a:extLst>
              <a:ext uri="{FF2B5EF4-FFF2-40B4-BE49-F238E27FC236}">
                <a16:creationId xmlns:a16="http://schemas.microsoft.com/office/drawing/2014/main" id="{A3529CCC-4BCC-CE49-67E1-9F94C2B2272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9C5A5B7-D41E-B55E-5A2E-3A6CE9EC47D6}"/>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2494119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74FF-EEA2-B452-7F1B-3C0EF8B4C72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383EEFE-99E1-C76D-907F-51CB0B515D2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E21B7A5-5695-E0CB-4E2B-611DCB0A93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81161-EE3C-363C-17CB-1FF3AE6EE8DB}"/>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6" name="Footer Placeholder 5">
            <a:extLst>
              <a:ext uri="{FF2B5EF4-FFF2-40B4-BE49-F238E27FC236}">
                <a16:creationId xmlns:a16="http://schemas.microsoft.com/office/drawing/2014/main" id="{A064A583-067F-9D70-512C-AD4F1BE47E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D7543C2-DF2B-6BF8-8251-FA01A69EE73D}"/>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3022082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982F-FF0B-C2E4-B88B-96F535C012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8AA8597-F699-658F-A0DB-6C0D9221BEB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418183C-CD16-B4BC-8908-3A725E9C29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53CFB-F7DE-452C-59BA-E38B6F7CAFAF}"/>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6" name="Footer Placeholder 5">
            <a:extLst>
              <a:ext uri="{FF2B5EF4-FFF2-40B4-BE49-F238E27FC236}">
                <a16:creationId xmlns:a16="http://schemas.microsoft.com/office/drawing/2014/main" id="{692055E8-4024-D7A6-616F-7F87D6FA40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FB692AB-EE22-17AB-D134-FB31011067E1}"/>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1544116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D8C7-4E78-FE2B-6D10-8D91D29A3EE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137A22B-1F10-B563-18C4-D2CFA74052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A649FF-567A-3FDB-82CF-E5B25E02CC30}"/>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5" name="Footer Placeholder 4">
            <a:extLst>
              <a:ext uri="{FF2B5EF4-FFF2-40B4-BE49-F238E27FC236}">
                <a16:creationId xmlns:a16="http://schemas.microsoft.com/office/drawing/2014/main" id="{F125280A-F6CB-0289-0379-2B04EBA1D8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6B0241-4FA4-38F7-1377-10CA0E4DA521}"/>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3513119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3ADAB-61D7-0EE9-3C4D-DF7488A6B67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7945448-D478-8A78-0F7C-E221FB2E9E3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276432-4B78-264D-3A2D-DB8B8C0C95F1}"/>
              </a:ext>
            </a:extLst>
          </p:cNvPr>
          <p:cNvSpPr>
            <a:spLocks noGrp="1"/>
          </p:cNvSpPr>
          <p:nvPr>
            <p:ph type="dt" sz="half" idx="10"/>
          </p:nvPr>
        </p:nvSpPr>
        <p:spPr/>
        <p:txBody>
          <a:bodyPr/>
          <a:lstStyle/>
          <a:p>
            <a:fld id="{1E8C0AC9-B442-401B-8A58-66212E6D7720}" type="datetimeFigureOut">
              <a:rPr lang="en-AU" smtClean="0"/>
              <a:t>12/07/2024</a:t>
            </a:fld>
            <a:endParaRPr lang="en-AU"/>
          </a:p>
        </p:txBody>
      </p:sp>
      <p:sp>
        <p:nvSpPr>
          <p:cNvPr id="5" name="Footer Placeholder 4">
            <a:extLst>
              <a:ext uri="{FF2B5EF4-FFF2-40B4-BE49-F238E27FC236}">
                <a16:creationId xmlns:a16="http://schemas.microsoft.com/office/drawing/2014/main" id="{4BDCD359-AFD3-DD10-C696-43CC09B04E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8D64C4-5046-6EB2-2F0C-E254C0893471}"/>
              </a:ext>
            </a:extLst>
          </p:cNvPr>
          <p:cNvSpPr>
            <a:spLocks noGrp="1"/>
          </p:cNvSpPr>
          <p:nvPr>
            <p:ph type="sldNum" sz="quarter" idx="12"/>
          </p:nvPr>
        </p:nvSpPr>
        <p:spPr/>
        <p:txBody>
          <a:bodyPr/>
          <a:lstStyle/>
          <a:p>
            <a:fld id="{FBA488B0-EF06-421F-B99B-BBDB868CD1EB}" type="slidenum">
              <a:rPr lang="en-AU" smtClean="0"/>
              <a:t>‹#›</a:t>
            </a:fld>
            <a:endParaRPr lang="en-AU"/>
          </a:p>
        </p:txBody>
      </p:sp>
    </p:spTree>
    <p:extLst>
      <p:ext uri="{BB962C8B-B14F-4D97-AF65-F5344CB8AC3E}">
        <p14:creationId xmlns:p14="http://schemas.microsoft.com/office/powerpoint/2010/main" val="206277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32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433D-D043-906E-AC68-72819B61E3D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55E2D91-D83F-44F4-EC50-5EF5C1564B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A95C92D-F4B7-E0E4-89FA-10C03986AD3A}"/>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5" name="Footer Placeholder 4">
            <a:extLst>
              <a:ext uri="{FF2B5EF4-FFF2-40B4-BE49-F238E27FC236}">
                <a16:creationId xmlns:a16="http://schemas.microsoft.com/office/drawing/2014/main" id="{730F7ED9-6F37-6B76-E94C-C5B8CF8470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3F26A5-A776-0860-7A19-ED367A8E2DA8}"/>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327232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F7D1-5843-277E-3FC9-ED12CD05D0A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92496BE-6537-793C-52F2-D6F1A38963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F7DAB2-5819-0057-6659-4C192C06E75B}"/>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5" name="Footer Placeholder 4">
            <a:extLst>
              <a:ext uri="{FF2B5EF4-FFF2-40B4-BE49-F238E27FC236}">
                <a16:creationId xmlns:a16="http://schemas.microsoft.com/office/drawing/2014/main" id="{170E334C-627F-BB44-71D1-0D624BA254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0153C7-3BB9-34C5-94CF-33CDB5A900C1}"/>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426469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52C4-5C15-9305-FDCF-B60357F348F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C842772-BA19-D59A-D4AD-BA146A28F721}"/>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84FD0-8E2D-018B-2874-956DE9A15C53}"/>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5" name="Footer Placeholder 4">
            <a:extLst>
              <a:ext uri="{FF2B5EF4-FFF2-40B4-BE49-F238E27FC236}">
                <a16:creationId xmlns:a16="http://schemas.microsoft.com/office/drawing/2014/main" id="{73CBA95E-8660-B683-C7F4-8688A87B4F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C7E152-FE11-0083-0E15-BBD620FD06D4}"/>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19924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DB6-201F-A9F8-1FCD-2880E14875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C3513ED-E872-2BB7-D752-CA2A320F0C5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6A43860-6950-8475-E188-041BB804D14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B10206C-9583-B0E5-10E7-5041C0BACA41}"/>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6" name="Footer Placeholder 5">
            <a:extLst>
              <a:ext uri="{FF2B5EF4-FFF2-40B4-BE49-F238E27FC236}">
                <a16:creationId xmlns:a16="http://schemas.microsoft.com/office/drawing/2014/main" id="{BCFA65A0-85AD-2BBD-AAF4-8178BF53E6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4C07919-9A6B-CB55-45E9-E4427B711513}"/>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179305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EA1C-DE1F-79D7-8CF9-F3AC8909C360}"/>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F7058D5-FA49-6794-CB4A-6C9954C0DCC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70AB2-6FB1-D790-6459-C34B05F9E6B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D80109B-7654-12AD-FB7E-8347D5EC36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F733A2-5E49-580C-CC4A-8EE9BE6653C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2CC0D58-6643-FB0C-CF62-1332978D7E74}"/>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8" name="Footer Placeholder 7">
            <a:extLst>
              <a:ext uri="{FF2B5EF4-FFF2-40B4-BE49-F238E27FC236}">
                <a16:creationId xmlns:a16="http://schemas.microsoft.com/office/drawing/2014/main" id="{26AA63EC-FD49-84DD-45A3-60D733FCD51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64A27EC-2A32-5915-9513-7ADFF07D81E6}"/>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346414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6D06-524F-A9FB-0D1A-65084643670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405E1DC-E455-2500-10BB-4AF13789B6CE}"/>
              </a:ext>
            </a:extLst>
          </p:cNvPr>
          <p:cNvSpPr>
            <a:spLocks noGrp="1"/>
          </p:cNvSpPr>
          <p:nvPr>
            <p:ph type="dt" sz="half" idx="10"/>
          </p:nvPr>
        </p:nvSpPr>
        <p:spPr/>
        <p:txBody>
          <a:bodyPr/>
          <a:lstStyle/>
          <a:p>
            <a:fld id="{CD251F7F-56C3-4747-B5B5-172FD256FBFB}" type="datetimeFigureOut">
              <a:rPr lang="en-AU" smtClean="0"/>
              <a:t>12/07/2024</a:t>
            </a:fld>
            <a:endParaRPr lang="en-AU"/>
          </a:p>
        </p:txBody>
      </p:sp>
      <p:sp>
        <p:nvSpPr>
          <p:cNvPr id="4" name="Footer Placeholder 3">
            <a:extLst>
              <a:ext uri="{FF2B5EF4-FFF2-40B4-BE49-F238E27FC236}">
                <a16:creationId xmlns:a16="http://schemas.microsoft.com/office/drawing/2014/main" id="{C700C38D-F304-3F51-9D77-382C5F2429E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4B39125-27B0-031C-50BC-B933DF300765}"/>
              </a:ext>
            </a:extLst>
          </p:cNvPr>
          <p:cNvSpPr>
            <a:spLocks noGrp="1"/>
          </p:cNvSpPr>
          <p:nvPr>
            <p:ph type="sldNum" sz="quarter" idx="12"/>
          </p:nvPr>
        </p:nvSpPr>
        <p:spPr/>
        <p:txBody>
          <a:bodyPr/>
          <a:lstStyle/>
          <a:p>
            <a:fld id="{F81CC435-BBA4-4C9A-B73A-CD3DBC8F2652}" type="slidenum">
              <a:rPr lang="en-AU" smtClean="0"/>
              <a:t>‹#›</a:t>
            </a:fld>
            <a:endParaRPr lang="en-AU"/>
          </a:p>
        </p:txBody>
      </p:sp>
    </p:spTree>
    <p:extLst>
      <p:ext uri="{BB962C8B-B14F-4D97-AF65-F5344CB8AC3E}">
        <p14:creationId xmlns:p14="http://schemas.microsoft.com/office/powerpoint/2010/main" val="3138463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AD61F1-AC26-7F49-889B-6CA862529696}"/>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5D7FFFC-4097-4C96-0ECA-C4731EC0BB6B}"/>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BE8EEE-3CAF-DAD0-F345-8B9485ED40EC}"/>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2411D17F-7764-4157-B5D4-11ADA6A8B28A}" type="datetimeFigureOut">
              <a:rPr lang="en-US"/>
              <a:pPr>
                <a:defRPr/>
              </a:pPr>
              <a:t>7/12/2024</a:t>
            </a:fld>
            <a:endParaRPr lang="en-US" dirty="0"/>
          </a:p>
        </p:txBody>
      </p:sp>
      <p:sp>
        <p:nvSpPr>
          <p:cNvPr id="5" name="Footer Placeholder 4">
            <a:extLst>
              <a:ext uri="{FF2B5EF4-FFF2-40B4-BE49-F238E27FC236}">
                <a16:creationId xmlns:a16="http://schemas.microsoft.com/office/drawing/2014/main" id="{4FE04E98-A836-30AB-4B25-4F975CBB4FC3}"/>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D8F5F30-E980-967D-C9AD-E56978262762}"/>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0AA69D00-70B3-4065-8946-6B232D58C9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C5819-90ED-DDA4-5FA1-6252CD9D9D0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4962DC7-B3F0-ECA8-1B99-C4A95A1686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3D850C-850F-37E0-4F65-31334D528A1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251F7F-56C3-4747-B5B5-172FD256FBFB}" type="datetimeFigureOut">
              <a:rPr lang="en-AU" smtClean="0"/>
              <a:t>12/07/2024</a:t>
            </a:fld>
            <a:endParaRPr lang="en-AU"/>
          </a:p>
        </p:txBody>
      </p:sp>
      <p:sp>
        <p:nvSpPr>
          <p:cNvPr id="5" name="Footer Placeholder 4">
            <a:extLst>
              <a:ext uri="{FF2B5EF4-FFF2-40B4-BE49-F238E27FC236}">
                <a16:creationId xmlns:a16="http://schemas.microsoft.com/office/drawing/2014/main" id="{46C9F967-68B7-1F7E-E673-B09B2411F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FA4B41C-FFA8-C40C-213F-B91C61B3E43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1CC435-BBA4-4C9A-B73A-CD3DBC8F2652}" type="slidenum">
              <a:rPr lang="en-AU" smtClean="0"/>
              <a:t>‹#›</a:t>
            </a:fld>
            <a:endParaRPr lang="en-AU"/>
          </a:p>
        </p:txBody>
      </p:sp>
    </p:spTree>
    <p:extLst>
      <p:ext uri="{BB962C8B-B14F-4D97-AF65-F5344CB8AC3E}">
        <p14:creationId xmlns:p14="http://schemas.microsoft.com/office/powerpoint/2010/main" val="342604200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2D6BB-AE47-C4C2-8E51-B47C7489783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A46CA7-479B-026C-F5B8-5DA7BD8F62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38D6A8-57CD-DA93-16CD-4C7B3328E74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8C0AC9-B442-401B-8A58-66212E6D7720}" type="datetimeFigureOut">
              <a:rPr lang="en-AU" smtClean="0"/>
              <a:t>12/07/2024</a:t>
            </a:fld>
            <a:endParaRPr lang="en-AU"/>
          </a:p>
        </p:txBody>
      </p:sp>
      <p:sp>
        <p:nvSpPr>
          <p:cNvPr id="5" name="Footer Placeholder 4">
            <a:extLst>
              <a:ext uri="{FF2B5EF4-FFF2-40B4-BE49-F238E27FC236}">
                <a16:creationId xmlns:a16="http://schemas.microsoft.com/office/drawing/2014/main" id="{662B74AA-B106-A526-30E7-9BE37B7045F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122410A-A471-0099-1D71-6083CA2F479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A488B0-EF06-421F-B99B-BBDB868CD1EB}" type="slidenum">
              <a:rPr lang="en-AU" smtClean="0"/>
              <a:t>‹#›</a:t>
            </a:fld>
            <a:endParaRPr lang="en-AU"/>
          </a:p>
        </p:txBody>
      </p:sp>
    </p:spTree>
    <p:extLst>
      <p:ext uri="{BB962C8B-B14F-4D97-AF65-F5344CB8AC3E}">
        <p14:creationId xmlns:p14="http://schemas.microsoft.com/office/powerpoint/2010/main" val="84252686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refugeecouncil.org.au/wellbeing-lived-experien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E5BAAB6-9613-04DD-60D3-1EF069E60A52}"/>
              </a:ext>
            </a:extLst>
          </p:cNvPr>
          <p:cNvSpPr>
            <a:spLocks noGrp="1" noChangeArrowheads="1"/>
          </p:cNvSpPr>
          <p:nvPr>
            <p:ph type="ctrTitle"/>
          </p:nvPr>
        </p:nvSpPr>
        <p:spPr>
          <a:xfrm>
            <a:off x="2375346" y="1110947"/>
            <a:ext cx="5041900" cy="4139147"/>
          </a:xfrm>
        </p:spPr>
        <p:txBody>
          <a:bodyPr/>
          <a:lstStyle/>
          <a:p>
            <a:pPr algn="ctr">
              <a:defRPr/>
            </a:pPr>
            <a:r>
              <a:rPr lang="en-US" altLang="en-US" sz="3600" dirty="0">
                <a:solidFill>
                  <a:srgbClr val="7030A0"/>
                </a:solidFill>
                <a:ea typeface="Cambria" panose="02040503050406030204" pitchFamily="18" charset="0"/>
              </a:rPr>
              <a:t>Session 6</a:t>
            </a:r>
            <a:br>
              <a:rPr lang="en-US" altLang="en-US" sz="3600" dirty="0">
                <a:solidFill>
                  <a:srgbClr val="7030A0"/>
                </a:solidFill>
                <a:ea typeface="Cambria" panose="02040503050406030204" pitchFamily="18" charset="0"/>
              </a:rPr>
            </a:br>
            <a:br>
              <a:rPr lang="en-US" altLang="en-US" sz="3600" dirty="0">
                <a:solidFill>
                  <a:srgbClr val="7030A0"/>
                </a:solidFill>
                <a:ea typeface="Cambria" panose="02040503050406030204" pitchFamily="18" charset="0"/>
              </a:rPr>
            </a:br>
            <a:r>
              <a:rPr lang="en-US" altLang="en-US" sz="3600" dirty="0">
                <a:solidFill>
                  <a:schemeClr val="accent2">
                    <a:lumMod val="50000"/>
                  </a:schemeClr>
                </a:solidFill>
                <a:ea typeface="Cambria" panose="02040503050406030204" pitchFamily="18" charset="0"/>
              </a:rPr>
              <a:t>Harnessing lived experience</a:t>
            </a:r>
            <a:br>
              <a:rPr lang="en-US" altLang="en-US" sz="3200" dirty="0">
                <a:solidFill>
                  <a:srgbClr val="7030A0"/>
                </a:solidFill>
                <a:ea typeface="Cambria" panose="02040503050406030204" pitchFamily="18" charset="0"/>
              </a:rPr>
            </a:br>
            <a:br>
              <a:rPr lang="en-US" altLang="en-US" sz="3200" dirty="0">
                <a:solidFill>
                  <a:srgbClr val="7030A0"/>
                </a:solidFill>
                <a:ea typeface="Cambria" panose="02040503050406030204" pitchFamily="18" charset="0"/>
              </a:rPr>
            </a:br>
            <a:br>
              <a:rPr lang="en-AU" sz="1800" kern="100" dirty="0">
                <a:effectLst/>
                <a:highlight>
                  <a:srgbClr val="7030A0"/>
                </a:highlight>
                <a:ea typeface="Aptos" panose="020B0004020202020204" pitchFamily="34" charset="0"/>
              </a:rPr>
            </a:br>
            <a:br>
              <a:rPr lang="en-US" altLang="en-US" sz="3200" dirty="0">
                <a:solidFill>
                  <a:srgbClr val="7030A0"/>
                </a:solidFill>
                <a:ea typeface="Cambria" panose="02040503050406030204" pitchFamily="18" charset="0"/>
              </a:rPr>
            </a:br>
            <a:br>
              <a:rPr lang="en-US" altLang="en-US" sz="3200" dirty="0">
                <a:solidFill>
                  <a:srgbClr val="7030A0"/>
                </a:solidFill>
                <a:ea typeface="Cambria" panose="02040503050406030204" pitchFamily="18" charset="0"/>
              </a:rPr>
            </a:br>
            <a:br>
              <a:rPr lang="en-US" altLang="en-US" sz="3200" dirty="0">
                <a:solidFill>
                  <a:srgbClr val="7030A0"/>
                </a:solidFill>
                <a:ea typeface="Cambria" panose="02040503050406030204" pitchFamily="18" charset="0"/>
              </a:rPr>
            </a:br>
            <a:endParaRPr lang="en-US" altLang="en-US" sz="3200" dirty="0">
              <a:solidFill>
                <a:srgbClr val="7030A0"/>
              </a:solidFill>
              <a:ea typeface="Cambria" panose="02040503050406030204" pitchFamily="18" charset="0"/>
            </a:endParaRPr>
          </a:p>
        </p:txBody>
      </p:sp>
      <p:sp>
        <p:nvSpPr>
          <p:cNvPr id="7171" name="TextBox 2">
            <a:extLst>
              <a:ext uri="{FF2B5EF4-FFF2-40B4-BE49-F238E27FC236}">
                <a16:creationId xmlns:a16="http://schemas.microsoft.com/office/drawing/2014/main" id="{FB0C4C50-5871-86A4-F44F-93129DBFCD69}"/>
              </a:ext>
            </a:extLst>
          </p:cNvPr>
          <p:cNvSpPr txBox="1">
            <a:spLocks noChangeArrowheads="1"/>
          </p:cNvSpPr>
          <p:nvPr/>
        </p:nvSpPr>
        <p:spPr bwMode="auto">
          <a:xfrm>
            <a:off x="209550" y="6034088"/>
            <a:ext cx="5483225" cy="954087"/>
          </a:xfrm>
          <a:prstGeom prst="rect">
            <a:avLst/>
          </a:prstGeom>
          <a:noFill/>
          <a:ln>
            <a:noFill/>
          </a:ln>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defRPr/>
            </a:pPr>
            <a:r>
              <a:rPr lang="en-AU" sz="1400" b="1" kern="0" dirty="0">
                <a:solidFill>
                  <a:schemeClr val="accent1"/>
                </a:solidFill>
                <a:latin typeface="Arial" panose="020B0604020202020204" pitchFamily="34" charset="0"/>
                <a:ea typeface="Calibri" panose="020F0502020204030204" pitchFamily="34" charset="0"/>
                <a:cs typeface="Arial" panose="020B0604020202020204" pitchFamily="34" charset="0"/>
              </a:rPr>
              <a:t>Presented by Dr Linda Bartolomei and </a:t>
            </a:r>
          </a:p>
          <a:p>
            <a:pPr>
              <a:spcBef>
                <a:spcPct val="0"/>
              </a:spcBef>
              <a:spcAft>
                <a:spcPct val="0"/>
              </a:spcAft>
              <a:buClrTx/>
              <a:buSzTx/>
              <a:buFontTx/>
              <a:buNone/>
              <a:defRPr/>
            </a:pPr>
            <a:r>
              <a:rPr lang="en-AU" sz="1400" b="1" kern="0" dirty="0">
                <a:solidFill>
                  <a:schemeClr val="accent1"/>
                </a:solidFill>
                <a:latin typeface="Arial" panose="020B0604020202020204" pitchFamily="34" charset="0"/>
                <a:ea typeface="Calibri" panose="020F0502020204030204" pitchFamily="34" charset="0"/>
                <a:cs typeface="Arial" panose="020B0604020202020204" pitchFamily="34" charset="0"/>
              </a:rPr>
              <a:t>Adjunct Professor Eileen Pittaway</a:t>
            </a:r>
            <a:br>
              <a:rPr lang="en-AU" sz="1400" b="1" kern="0" dirty="0">
                <a:solidFill>
                  <a:schemeClr val="accent1"/>
                </a:solidFill>
                <a:latin typeface="Arial" panose="020B0604020202020204" pitchFamily="34" charset="0"/>
                <a:ea typeface="Calibri" panose="020F0502020204030204" pitchFamily="34" charset="0"/>
                <a:cs typeface="Arial" panose="020B0604020202020204" pitchFamily="34" charset="0"/>
              </a:rPr>
            </a:br>
            <a:r>
              <a:rPr lang="en-AU" sz="1400" b="1" kern="0" dirty="0">
                <a:solidFill>
                  <a:schemeClr val="accent1"/>
                </a:solidFill>
                <a:latin typeface="Arial" panose="020B0604020202020204" pitchFamily="34" charset="0"/>
                <a:ea typeface="Calibri" panose="020F0502020204030204" pitchFamily="34" charset="0"/>
                <a:cs typeface="Arial" panose="020B0604020202020204" pitchFamily="34" charset="0"/>
              </a:rPr>
              <a:t>Forced Migration Research Network UNSW</a:t>
            </a:r>
            <a:br>
              <a:rPr lang="en-AU" sz="1400" b="1" kern="100" dirty="0">
                <a:solidFill>
                  <a:schemeClr val="accent1"/>
                </a:solidFill>
                <a:latin typeface="Arial" panose="020B0604020202020204" pitchFamily="34" charset="0"/>
                <a:ea typeface="Calibri" panose="020F0502020204030204" pitchFamily="34" charset="0"/>
                <a:cs typeface="Arial" panose="020B0604020202020204" pitchFamily="34" charset="0"/>
              </a:rPr>
            </a:br>
            <a:endParaRPr lang="en-AU" altLang="en-US" sz="1400" dirty="0">
              <a:solidFill>
                <a:schemeClr val="tx1"/>
              </a:solidFill>
              <a:latin typeface="Arial" panose="020B0604020202020204" pitchFamily="34" charset="0"/>
              <a:cs typeface="Arial" panose="020B0604020202020204" pitchFamily="34" charset="0"/>
            </a:endParaRPr>
          </a:p>
        </p:txBody>
      </p:sp>
      <p:pic>
        <p:nvPicPr>
          <p:cNvPr id="4" name="Picture 3" descr="A group of people sitting at a table&#10;&#10;Description automatically generated">
            <a:extLst>
              <a:ext uri="{FF2B5EF4-FFF2-40B4-BE49-F238E27FC236}">
                <a16:creationId xmlns:a16="http://schemas.microsoft.com/office/drawing/2014/main" id="{F3E37344-1C64-FAFC-6F18-12E9BFF61446}"/>
              </a:ext>
            </a:extLst>
          </p:cNvPr>
          <p:cNvPicPr>
            <a:picLocks noChangeAspect="1"/>
          </p:cNvPicPr>
          <p:nvPr/>
        </p:nvPicPr>
        <p:blipFill>
          <a:blip r:embed="rId3"/>
          <a:stretch>
            <a:fillRect/>
          </a:stretch>
        </p:blipFill>
        <p:spPr>
          <a:xfrm>
            <a:off x="2717934" y="2666215"/>
            <a:ext cx="4212682" cy="306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704B38-135E-313F-63FE-A43186E4C62B}"/>
              </a:ext>
            </a:extLst>
          </p:cNvPr>
          <p:cNvSpPr txBox="1"/>
          <p:nvPr/>
        </p:nvSpPr>
        <p:spPr>
          <a:xfrm>
            <a:off x="358879" y="140612"/>
            <a:ext cx="8805072" cy="1077218"/>
          </a:xfrm>
          <a:prstGeom prst="rect">
            <a:avLst/>
          </a:prstGeom>
          <a:noFill/>
        </p:spPr>
        <p:txBody>
          <a:bodyPr wrap="square" rtlCol="0">
            <a:spAutoFit/>
          </a:bodyPr>
          <a:lstStyle/>
          <a:p>
            <a:pPr algn="ctr"/>
            <a:r>
              <a:rPr lang="en-AU" sz="3200" b="1" dirty="0">
                <a:solidFill>
                  <a:schemeClr val="accent1"/>
                </a:solidFill>
                <a:latin typeface="Arial" panose="020B0604020202020204" pitchFamily="34" charset="0"/>
                <a:ea typeface="Cambria" panose="02040503050406030204" pitchFamily="18" charset="0"/>
                <a:cs typeface="Arial" panose="020B0604020202020204" pitchFamily="34" charset="0"/>
              </a:rPr>
              <a:t>Do this exercise using these blank outlines</a:t>
            </a:r>
          </a:p>
          <a:p>
            <a:pPr algn="ctr"/>
            <a:r>
              <a:rPr lang="en-AU" sz="3200" b="1" dirty="0">
                <a:solidFill>
                  <a:schemeClr val="accent1"/>
                </a:solidFill>
                <a:latin typeface="Arial" panose="020B0604020202020204" pitchFamily="34" charset="0"/>
                <a:ea typeface="Cambria" panose="02040503050406030204" pitchFamily="18" charset="0"/>
                <a:cs typeface="Arial" panose="020B0604020202020204" pitchFamily="34" charset="0"/>
              </a:rPr>
              <a:t>for men and for women</a:t>
            </a:r>
          </a:p>
        </p:txBody>
      </p:sp>
      <p:pic>
        <p:nvPicPr>
          <p:cNvPr id="3" name="Picture 2">
            <a:extLst>
              <a:ext uri="{FF2B5EF4-FFF2-40B4-BE49-F238E27FC236}">
                <a16:creationId xmlns:a16="http://schemas.microsoft.com/office/drawing/2014/main" id="{A4D782A5-E076-5807-DACF-F89D89D0BB06}"/>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2654635" y="1336431"/>
            <a:ext cx="3803308" cy="5265298"/>
          </a:xfrm>
          <a:prstGeom prst="rect">
            <a:avLst/>
          </a:prstGeom>
          <a:noFill/>
        </p:spPr>
      </p:pic>
    </p:spTree>
    <p:extLst>
      <p:ext uri="{BB962C8B-B14F-4D97-AF65-F5344CB8AC3E}">
        <p14:creationId xmlns:p14="http://schemas.microsoft.com/office/powerpoint/2010/main" val="418680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long white dress&#10;&#10;Description automatically generated">
            <a:extLst>
              <a:ext uri="{FF2B5EF4-FFF2-40B4-BE49-F238E27FC236}">
                <a16:creationId xmlns:a16="http://schemas.microsoft.com/office/drawing/2014/main" id="{95FBF608-57B7-65CD-BD14-5D4D3CB7AA88}"/>
              </a:ext>
            </a:extLst>
          </p:cNvPr>
          <p:cNvPicPr>
            <a:picLocks noChangeAspect="1"/>
          </p:cNvPicPr>
          <p:nvPr/>
        </p:nvPicPr>
        <p:blipFill>
          <a:blip r:embed="rId3"/>
          <a:stretch>
            <a:fillRect/>
          </a:stretch>
        </p:blipFill>
        <p:spPr>
          <a:xfrm>
            <a:off x="1885675" y="2269803"/>
            <a:ext cx="5372650" cy="4058292"/>
          </a:xfrm>
          <a:prstGeom prst="rect">
            <a:avLst/>
          </a:prstGeom>
        </p:spPr>
      </p:pic>
      <p:sp>
        <p:nvSpPr>
          <p:cNvPr id="6" name="TextBox 5">
            <a:extLst>
              <a:ext uri="{FF2B5EF4-FFF2-40B4-BE49-F238E27FC236}">
                <a16:creationId xmlns:a16="http://schemas.microsoft.com/office/drawing/2014/main" id="{6274E995-3153-1EB6-BBDD-F7A10A498E19}"/>
              </a:ext>
            </a:extLst>
          </p:cNvPr>
          <p:cNvSpPr txBox="1"/>
          <p:nvPr/>
        </p:nvSpPr>
        <p:spPr>
          <a:xfrm>
            <a:off x="431515" y="118689"/>
            <a:ext cx="8517276" cy="1815882"/>
          </a:xfrm>
          <a:prstGeom prst="rect">
            <a:avLst/>
          </a:prstGeom>
          <a:noFill/>
        </p:spPr>
        <p:txBody>
          <a:bodyPr wrap="square" rtlCol="0">
            <a:spAutoFit/>
          </a:bodyPr>
          <a:lstStyle/>
          <a:p>
            <a:pPr algn="ctr"/>
            <a:r>
              <a:rPr lang="en-AU" sz="2800" b="1" dirty="0">
                <a:solidFill>
                  <a:schemeClr val="accent1"/>
                </a:solidFill>
                <a:latin typeface="Arial" panose="020B0604020202020204" pitchFamily="34" charset="0"/>
                <a:ea typeface="Cambria" panose="02040503050406030204" pitchFamily="18" charset="0"/>
                <a:cs typeface="Arial" panose="020B0604020202020204" pitchFamily="34" charset="0"/>
              </a:rPr>
              <a:t>When they are completed add this to the other data you have gathered, to ensure that you both address all needs, but also respect all of the diverse experience identified.</a:t>
            </a:r>
          </a:p>
        </p:txBody>
      </p:sp>
    </p:spTree>
    <p:extLst>
      <p:ext uri="{BB962C8B-B14F-4D97-AF65-F5344CB8AC3E}">
        <p14:creationId xmlns:p14="http://schemas.microsoft.com/office/powerpoint/2010/main" val="28990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36E5DEA-06BD-CC40-BD50-8DB66A8D3DFD}"/>
              </a:ext>
            </a:extLst>
          </p:cNvPr>
          <p:cNvSpPr>
            <a:spLocks noGrp="1" noChangeArrowheads="1"/>
          </p:cNvSpPr>
          <p:nvPr>
            <p:ph type="title"/>
          </p:nvPr>
        </p:nvSpPr>
        <p:spPr>
          <a:xfrm>
            <a:off x="1582993" y="489082"/>
            <a:ext cx="7793038" cy="635000"/>
          </a:xfrm>
        </p:spPr>
        <p:txBody>
          <a:bodyPr/>
          <a:lstStyle/>
          <a:p>
            <a:r>
              <a:rPr lang="en-AU" altLang="en-US" sz="4800" b="1" dirty="0"/>
              <a:t>Question</a:t>
            </a:r>
          </a:p>
        </p:txBody>
      </p:sp>
      <p:sp>
        <p:nvSpPr>
          <p:cNvPr id="19458" name="Content Placeholder 2">
            <a:extLst>
              <a:ext uri="{FF2B5EF4-FFF2-40B4-BE49-F238E27FC236}">
                <a16:creationId xmlns:a16="http://schemas.microsoft.com/office/drawing/2014/main" id="{DF89A98C-6CAF-8F47-A8E2-F7E5D1A47E4D}"/>
              </a:ext>
            </a:extLst>
          </p:cNvPr>
          <p:cNvSpPr>
            <a:spLocks noGrp="1" noChangeArrowheads="1"/>
          </p:cNvSpPr>
          <p:nvPr>
            <p:ph idx="1"/>
          </p:nvPr>
        </p:nvSpPr>
        <p:spPr>
          <a:xfrm>
            <a:off x="3458525" y="806582"/>
            <a:ext cx="3783082" cy="4475178"/>
          </a:xfrm>
        </p:spPr>
        <p:txBody>
          <a:bodyPr/>
          <a:lstStyle/>
          <a:p>
            <a:pPr algn="ctr"/>
            <a:endParaRPr lang="en-AU" altLang="en-US" sz="4000" b="1" dirty="0">
              <a:solidFill>
                <a:srgbClr val="7030A0"/>
              </a:solidFill>
            </a:endParaRPr>
          </a:p>
          <a:p>
            <a:r>
              <a:rPr lang="en-AU" altLang="en-US" b="1" dirty="0"/>
              <a:t>How can we be sure that we always include the lived experience of very diverse refugee groups?</a:t>
            </a:r>
          </a:p>
        </p:txBody>
      </p:sp>
      <p:pic>
        <p:nvPicPr>
          <p:cNvPr id="4" name="Picture 3">
            <a:extLst>
              <a:ext uri="{FF2B5EF4-FFF2-40B4-BE49-F238E27FC236}">
                <a16:creationId xmlns:a16="http://schemas.microsoft.com/office/drawing/2014/main" id="{CD6AB398-1454-4906-BEF5-6A5B7BBE7E9F}"/>
              </a:ext>
            </a:extLst>
          </p:cNvPr>
          <p:cNvPicPr>
            <a:picLocks noChangeAspect="1"/>
          </p:cNvPicPr>
          <p:nvPr/>
        </p:nvPicPr>
        <p:blipFill>
          <a:blip r:embed="rId3"/>
          <a:stretch>
            <a:fillRect/>
          </a:stretch>
        </p:blipFill>
        <p:spPr>
          <a:xfrm>
            <a:off x="1199535" y="1041119"/>
            <a:ext cx="1710661" cy="5131985"/>
          </a:xfrm>
          <a:prstGeom prst="rect">
            <a:avLst/>
          </a:prstGeom>
        </p:spPr>
      </p:pic>
    </p:spTree>
    <p:extLst>
      <p:ext uri="{BB962C8B-B14F-4D97-AF65-F5344CB8AC3E}">
        <p14:creationId xmlns:p14="http://schemas.microsoft.com/office/powerpoint/2010/main" val="190935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3396-E3D9-36BC-AEB3-FEE8782FC111}"/>
              </a:ext>
            </a:extLst>
          </p:cNvPr>
          <p:cNvSpPr>
            <a:spLocks noGrp="1"/>
          </p:cNvSpPr>
          <p:nvPr>
            <p:ph type="title"/>
          </p:nvPr>
        </p:nvSpPr>
        <p:spPr>
          <a:xfrm>
            <a:off x="582905" y="546416"/>
            <a:ext cx="7793256" cy="635633"/>
          </a:xfrm>
        </p:spPr>
        <p:txBody>
          <a:bodyPr/>
          <a:lstStyle/>
          <a:p>
            <a:r>
              <a:rPr lang="en-AU" dirty="0"/>
              <a:t>Why is this so important?</a:t>
            </a:r>
          </a:p>
        </p:txBody>
      </p:sp>
      <p:sp>
        <p:nvSpPr>
          <p:cNvPr id="4" name="Rectangle 2">
            <a:extLst>
              <a:ext uri="{FF2B5EF4-FFF2-40B4-BE49-F238E27FC236}">
                <a16:creationId xmlns:a16="http://schemas.microsoft.com/office/drawing/2014/main" id="{6DB1899B-85B4-4705-D525-B590F65862D2}"/>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918" tIns="45720" rIns="776043" bIns="45720" numCol="1" anchor="ctr" anchorCtr="0" compatLnSpc="1">
            <a:prstTxWarp prst="textNoShape">
              <a:avLst/>
            </a:prstTxWarp>
            <a:spAutoFit/>
          </a:bodyPr>
          <a:lstStyle/>
          <a:p>
            <a:endParaRPr lang="en-AU"/>
          </a:p>
        </p:txBody>
      </p:sp>
      <p:pic>
        <p:nvPicPr>
          <p:cNvPr id="2049" name="Picture 3" descr="Picture3">
            <a:extLst>
              <a:ext uri="{FF2B5EF4-FFF2-40B4-BE49-F238E27FC236}">
                <a16:creationId xmlns:a16="http://schemas.microsoft.com/office/drawing/2014/main" id="{97BE8990-7C3C-51C3-4706-229888784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511" y="3886489"/>
            <a:ext cx="3553627" cy="2972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561324F-C0A5-3928-E337-65B36FFF2663}"/>
              </a:ext>
            </a:extLst>
          </p:cNvPr>
          <p:cNvSpPr>
            <a:spLocks noChangeArrowheads="1"/>
          </p:cNvSpPr>
          <p:nvPr/>
        </p:nvSpPr>
        <p:spPr bwMode="auto">
          <a:xfrm rot="10800000" flipV="1">
            <a:off x="1120033" y="1224222"/>
            <a:ext cx="6903934"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rgbClr val="3A7C22"/>
                </a:solidFill>
                <a:effectLst/>
                <a:latin typeface="Arial" panose="020B0604020202020204" pitchFamily="34" charset="0"/>
                <a:ea typeface="Times New Roman" panose="02020603050405020304" pitchFamily="18" charset="0"/>
                <a:cs typeface="Arial" panose="020B0604020202020204" pitchFamily="34" charset="0"/>
              </a:rPr>
              <a:t>Valuing and acknowledging refugee lived experience is an approach that places refugees and their lived experiences at the centre of thinking. This refugee lived experience approach requires that policy, program development, service delivery and decision-making processes ensures refugees can actively participate and influence the outcome of their hopes, aspirations, and dreams. RCOA:</a:t>
            </a:r>
            <a:r>
              <a:rPr kumimoji="0" lang="en-AU" altLang="en-US" sz="1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en-AU" altLang="en-US" sz="1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https://www.refugeecouncil.org.au/wellbeing-lived-experience/</a:t>
            </a:r>
            <a:endParaRPr kumimoji="0" lang="en-AU" altLang="en-US" sz="1400" b="1"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25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8120-BE00-4D37-BFC8-838BB632D494}"/>
              </a:ext>
            </a:extLst>
          </p:cNvPr>
          <p:cNvSpPr>
            <a:spLocks noGrp="1"/>
          </p:cNvSpPr>
          <p:nvPr>
            <p:ph type="title"/>
          </p:nvPr>
        </p:nvSpPr>
        <p:spPr/>
        <p:txBody>
          <a:bodyPr/>
          <a:lstStyle/>
          <a:p>
            <a:r>
              <a:rPr lang="en-AU" dirty="0"/>
              <a:t>Every experience counts!</a:t>
            </a:r>
          </a:p>
        </p:txBody>
      </p:sp>
      <p:sp>
        <p:nvSpPr>
          <p:cNvPr id="3" name="Content Placeholder 2">
            <a:extLst>
              <a:ext uri="{FF2B5EF4-FFF2-40B4-BE49-F238E27FC236}">
                <a16:creationId xmlns:a16="http://schemas.microsoft.com/office/drawing/2014/main" id="{F65E5DD2-FDEE-33AA-2B3D-E42D8926D716}"/>
              </a:ext>
            </a:extLst>
          </p:cNvPr>
          <p:cNvSpPr>
            <a:spLocks noGrp="1"/>
          </p:cNvSpPr>
          <p:nvPr>
            <p:ph idx="1"/>
          </p:nvPr>
        </p:nvSpPr>
        <p:spPr>
          <a:xfrm>
            <a:off x="738807" y="886358"/>
            <a:ext cx="8199710" cy="4475178"/>
          </a:xfrm>
        </p:spPr>
        <p:txBody>
          <a:bodyPr/>
          <a:lstStyle/>
          <a:p>
            <a:r>
              <a:rPr lang="en-AU" sz="2400" b="1" kern="100" dirty="0">
                <a:solidFill>
                  <a:srgbClr val="3A7C22"/>
                </a:solidFill>
                <a:effectLst/>
                <a:ea typeface="Aptos" panose="020B0004020202020204" pitchFamily="34" charset="0"/>
              </a:rPr>
              <a:t>The people who are recognized as community leaders in refugee situations are not always the ones who would have led the community in the past, and may lack the appropriate knowledge to navigate the context of displacement and alien social structures. Some who take gatekeeper roles revert to old power bases, which often exclude or negatively impact women and girls (Pittaway, Muli and </a:t>
            </a:r>
            <a:r>
              <a:rPr lang="en-AU" sz="2400" b="1" kern="100" dirty="0">
                <a:solidFill>
                  <a:srgbClr val="3A7C22"/>
                </a:solidFill>
                <a:effectLst/>
                <a:highlight>
                  <a:srgbClr val="FFFFFF"/>
                </a:highlight>
                <a:ea typeface="Times New Roman" panose="02020603050405020304" pitchFamily="18" charset="0"/>
              </a:rPr>
              <a:t>Shteir</a:t>
            </a:r>
            <a:r>
              <a:rPr lang="en-AU" sz="2400" b="1" kern="100" dirty="0">
                <a:solidFill>
                  <a:srgbClr val="3A7C22"/>
                </a:solidFill>
                <a:effectLst/>
                <a:ea typeface="Aptos" panose="020B0004020202020204" pitchFamily="34" charset="0"/>
              </a:rPr>
              <a:t> 2009). </a:t>
            </a:r>
            <a:endParaRPr lang="en-AU" sz="2400" kern="100" dirty="0">
              <a:effectLst/>
              <a:ea typeface="Aptos" panose="020B0004020202020204" pitchFamily="34" charset="0"/>
            </a:endParaRPr>
          </a:p>
          <a:p>
            <a:endParaRPr lang="en-AU" sz="2400" dirty="0"/>
          </a:p>
        </p:txBody>
      </p:sp>
      <p:pic>
        <p:nvPicPr>
          <p:cNvPr id="5" name="Picture 4" descr="A drawing of a person sitting on a brick wall&#10;&#10;Description automatically generated">
            <a:extLst>
              <a:ext uri="{FF2B5EF4-FFF2-40B4-BE49-F238E27FC236}">
                <a16:creationId xmlns:a16="http://schemas.microsoft.com/office/drawing/2014/main" id="{0D8760C4-6245-30DF-E6D7-4878EBBBB381}"/>
              </a:ext>
            </a:extLst>
          </p:cNvPr>
          <p:cNvPicPr>
            <a:picLocks noChangeAspect="1"/>
          </p:cNvPicPr>
          <p:nvPr/>
        </p:nvPicPr>
        <p:blipFill>
          <a:blip r:embed="rId3"/>
          <a:stretch>
            <a:fillRect/>
          </a:stretch>
        </p:blipFill>
        <p:spPr>
          <a:xfrm>
            <a:off x="3396779" y="3990111"/>
            <a:ext cx="1519623" cy="2132690"/>
          </a:xfrm>
          <a:prstGeom prst="rect">
            <a:avLst/>
          </a:prstGeom>
        </p:spPr>
      </p:pic>
      <p:pic>
        <p:nvPicPr>
          <p:cNvPr id="7" name="Picture 6" descr="A person sitting at a computer&#10;&#10;Description automatically generated">
            <a:extLst>
              <a:ext uri="{FF2B5EF4-FFF2-40B4-BE49-F238E27FC236}">
                <a16:creationId xmlns:a16="http://schemas.microsoft.com/office/drawing/2014/main" id="{6C19F5DB-5EE0-9F4A-D44D-923C2A542153}"/>
              </a:ext>
            </a:extLst>
          </p:cNvPr>
          <p:cNvPicPr>
            <a:picLocks noChangeAspect="1"/>
          </p:cNvPicPr>
          <p:nvPr/>
        </p:nvPicPr>
        <p:blipFill>
          <a:blip r:embed="rId4"/>
          <a:stretch>
            <a:fillRect/>
          </a:stretch>
        </p:blipFill>
        <p:spPr>
          <a:xfrm>
            <a:off x="6037945" y="3618687"/>
            <a:ext cx="1661428" cy="2239766"/>
          </a:xfrm>
          <a:prstGeom prst="rect">
            <a:avLst/>
          </a:prstGeom>
        </p:spPr>
      </p:pic>
      <p:pic>
        <p:nvPicPr>
          <p:cNvPr id="9" name="Picture 8" descr="A group of women with their arms up&#10;&#10;Description automatically generated">
            <a:extLst>
              <a:ext uri="{FF2B5EF4-FFF2-40B4-BE49-F238E27FC236}">
                <a16:creationId xmlns:a16="http://schemas.microsoft.com/office/drawing/2014/main" id="{76898905-53AE-16EA-B14B-DC20DE337FCC}"/>
              </a:ext>
            </a:extLst>
          </p:cNvPr>
          <p:cNvPicPr>
            <a:picLocks noChangeAspect="1"/>
          </p:cNvPicPr>
          <p:nvPr/>
        </p:nvPicPr>
        <p:blipFill>
          <a:blip r:embed="rId5"/>
          <a:stretch>
            <a:fillRect/>
          </a:stretch>
        </p:blipFill>
        <p:spPr>
          <a:xfrm>
            <a:off x="738807" y="4069387"/>
            <a:ext cx="1536429" cy="2166429"/>
          </a:xfrm>
          <a:prstGeom prst="rect">
            <a:avLst/>
          </a:prstGeom>
        </p:spPr>
      </p:pic>
    </p:spTree>
    <p:extLst>
      <p:ext uri="{BB962C8B-B14F-4D97-AF65-F5344CB8AC3E}">
        <p14:creationId xmlns:p14="http://schemas.microsoft.com/office/powerpoint/2010/main" val="18939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06D8-9EE4-0BD2-E331-20A6E7F7F3B9}"/>
              </a:ext>
            </a:extLst>
          </p:cNvPr>
          <p:cNvSpPr>
            <a:spLocks noGrp="1"/>
          </p:cNvSpPr>
          <p:nvPr>
            <p:ph type="title"/>
          </p:nvPr>
        </p:nvSpPr>
        <p:spPr/>
        <p:txBody>
          <a:bodyPr/>
          <a:lstStyle/>
          <a:p>
            <a:r>
              <a:rPr lang="en-GB" sz="2400" dirty="0">
                <a:effectLst/>
                <a:ea typeface="Aptos" panose="020B0004020202020204" pitchFamily="34" charset="0"/>
              </a:rPr>
              <a:t>Identifying Barriers to acknowledging lived experience for diverse and isolated women</a:t>
            </a:r>
            <a:endParaRPr lang="en-AU" sz="2400" dirty="0"/>
          </a:p>
        </p:txBody>
      </p:sp>
      <p:pic>
        <p:nvPicPr>
          <p:cNvPr id="4" name="Content Placeholder 3" descr="A chart with different women's clothes&#10;&#10;Description automatically generated with medium confidence">
            <a:extLst>
              <a:ext uri="{FF2B5EF4-FFF2-40B4-BE49-F238E27FC236}">
                <a16:creationId xmlns:a16="http://schemas.microsoft.com/office/drawing/2014/main" id="{5B026C7F-2F29-09E9-3ACF-F539142A3B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1690" y="1289050"/>
            <a:ext cx="7447620" cy="4475163"/>
          </a:xfrm>
          <a:prstGeom prst="rect">
            <a:avLst/>
          </a:prstGeom>
          <a:noFill/>
          <a:ln>
            <a:noFill/>
          </a:ln>
        </p:spPr>
      </p:pic>
    </p:spTree>
    <p:extLst>
      <p:ext uri="{BB962C8B-B14F-4D97-AF65-F5344CB8AC3E}">
        <p14:creationId xmlns:p14="http://schemas.microsoft.com/office/powerpoint/2010/main" val="426754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AEE5-966D-CEDD-65A9-4B52DB761B12}"/>
              </a:ext>
            </a:extLst>
          </p:cNvPr>
          <p:cNvSpPr>
            <a:spLocks noGrp="1"/>
          </p:cNvSpPr>
          <p:nvPr>
            <p:ph type="title"/>
          </p:nvPr>
        </p:nvSpPr>
        <p:spPr>
          <a:xfrm>
            <a:off x="277401" y="245477"/>
            <a:ext cx="8653947" cy="635633"/>
          </a:xfrm>
        </p:spPr>
        <p:txBody>
          <a:bodyPr/>
          <a:lstStyle/>
          <a:p>
            <a:r>
              <a:rPr lang="en-AU" sz="3200" b="1" kern="100" dirty="0">
                <a:solidFill>
                  <a:srgbClr val="7030A0"/>
                </a:solidFill>
                <a:effectLst/>
                <a:ea typeface="Aptos" panose="020B0004020202020204" pitchFamily="34" charset="0"/>
              </a:rPr>
              <a:t>These are suggested story board questions</a:t>
            </a:r>
            <a:endParaRPr lang="en-AU" sz="3200" dirty="0">
              <a:solidFill>
                <a:srgbClr val="7030A0"/>
              </a:solidFill>
            </a:endParaRPr>
          </a:p>
        </p:txBody>
      </p:sp>
      <p:sp>
        <p:nvSpPr>
          <p:cNvPr id="3" name="Content Placeholder 2">
            <a:extLst>
              <a:ext uri="{FF2B5EF4-FFF2-40B4-BE49-F238E27FC236}">
                <a16:creationId xmlns:a16="http://schemas.microsoft.com/office/drawing/2014/main" id="{DDBA7020-F38F-F697-4DF0-76AD7A94CE74}"/>
              </a:ext>
            </a:extLst>
          </p:cNvPr>
          <p:cNvSpPr>
            <a:spLocks noGrp="1"/>
          </p:cNvSpPr>
          <p:nvPr>
            <p:ph idx="1"/>
          </p:nvPr>
        </p:nvSpPr>
        <p:spPr>
          <a:xfrm>
            <a:off x="675372" y="254908"/>
            <a:ext cx="7793256" cy="4475178"/>
          </a:xfrm>
        </p:spPr>
        <p:txBody>
          <a:bodyPr/>
          <a:lstStyle/>
          <a:p>
            <a:pPr>
              <a:lnSpc>
                <a:spcPct val="107000"/>
              </a:lnSpc>
              <a:spcAft>
                <a:spcPts val="800"/>
              </a:spcAft>
            </a:pPr>
            <a:r>
              <a:rPr lang="en-AU" sz="2000" b="1" kern="100" dirty="0">
                <a:solidFill>
                  <a:srgbClr val="3A7C22"/>
                </a:solidFill>
                <a:effectLst/>
                <a:ea typeface="Aptos" panose="020B0004020202020204" pitchFamily="34" charset="0"/>
              </a:rPr>
              <a:t> </a:t>
            </a:r>
            <a:endParaRPr lang="en-AU" sz="2000" b="1" kern="100" dirty="0">
              <a:effectLst/>
              <a:ea typeface="Aptos" panose="020B0004020202020204" pitchFamily="34" charset="0"/>
            </a:endParaRPr>
          </a:p>
          <a:p>
            <a:pPr marL="342900" lvl="0" indent="-342900">
              <a:lnSpc>
                <a:spcPct val="107000"/>
              </a:lnSpc>
              <a:buFont typeface="Symbol" panose="05050102010706020507" pitchFamily="18" charset="2"/>
              <a:buChar char=""/>
              <a:tabLst>
                <a:tab pos="457200" algn="l"/>
              </a:tabLst>
            </a:pPr>
            <a:r>
              <a:rPr lang="en-AU" sz="2000" b="1" kern="100" dirty="0">
                <a:solidFill>
                  <a:srgbClr val="3A7C22"/>
                </a:solidFill>
                <a:effectLst/>
                <a:ea typeface="Aptos" panose="020B0004020202020204" pitchFamily="34" charset="0"/>
              </a:rPr>
              <a:t>What are some of the barriers experienced by women and girls in having their voices heard in refugee situations?</a:t>
            </a:r>
            <a:endParaRPr lang="en-AU" sz="2000" b="1" kern="100" dirty="0">
              <a:effectLst/>
              <a:ea typeface="Aptos" panose="020B0004020202020204" pitchFamily="34" charset="0"/>
            </a:endParaRPr>
          </a:p>
          <a:p>
            <a:pPr marL="342900" lvl="0" indent="-342900">
              <a:lnSpc>
                <a:spcPct val="107000"/>
              </a:lnSpc>
              <a:buFont typeface="Symbol" panose="05050102010706020507" pitchFamily="18" charset="2"/>
              <a:buChar char=""/>
              <a:tabLst>
                <a:tab pos="457200" algn="l"/>
              </a:tabLst>
            </a:pPr>
            <a:r>
              <a:rPr lang="en-AU" sz="2000" b="1" kern="100" dirty="0">
                <a:solidFill>
                  <a:srgbClr val="3A7C22"/>
                </a:solidFill>
                <a:effectLst/>
                <a:ea typeface="Aptos" panose="020B0004020202020204" pitchFamily="34" charset="0"/>
              </a:rPr>
              <a:t>How does this make them feel?</a:t>
            </a:r>
            <a:endParaRPr lang="en-AU" sz="2000" b="1" kern="100" dirty="0">
              <a:effectLst/>
              <a:ea typeface="Aptos" panose="020B0004020202020204" pitchFamily="34" charset="0"/>
            </a:endParaRPr>
          </a:p>
          <a:p>
            <a:pPr marL="342900" lvl="0" indent="-342900">
              <a:lnSpc>
                <a:spcPct val="107000"/>
              </a:lnSpc>
              <a:buFont typeface="Symbol" panose="05050102010706020507" pitchFamily="18" charset="2"/>
              <a:buChar char=""/>
              <a:tabLst>
                <a:tab pos="457200" algn="l"/>
              </a:tabLst>
            </a:pPr>
            <a:r>
              <a:rPr lang="en-AU" sz="2000" b="1" kern="100" dirty="0">
                <a:solidFill>
                  <a:srgbClr val="3A7C22"/>
                </a:solidFill>
                <a:effectLst/>
                <a:ea typeface="Aptos" panose="020B0004020202020204" pitchFamily="34" charset="0"/>
              </a:rPr>
              <a:t>What is the impact of them not sharing their knowledge and experience?</a:t>
            </a:r>
            <a:endParaRPr lang="en-AU" sz="2000" b="1" kern="100" dirty="0">
              <a:effectLst/>
              <a:ea typeface="Aptos" panose="020B0004020202020204" pitchFamily="34" charset="0"/>
            </a:endParaRPr>
          </a:p>
          <a:p>
            <a:pPr marL="342900" lvl="0" indent="-342900">
              <a:lnSpc>
                <a:spcPct val="107000"/>
              </a:lnSpc>
              <a:buFont typeface="Symbol" panose="05050102010706020507" pitchFamily="18" charset="2"/>
              <a:buChar char=""/>
              <a:tabLst>
                <a:tab pos="457200" algn="l"/>
              </a:tabLst>
            </a:pPr>
            <a:r>
              <a:rPr lang="en-AU" sz="2000" b="1" kern="100" dirty="0">
                <a:solidFill>
                  <a:srgbClr val="3A7C22"/>
                </a:solidFill>
                <a:effectLst/>
                <a:ea typeface="Aptos" panose="020B0004020202020204" pitchFamily="34" charset="0"/>
              </a:rPr>
              <a:t>What needs to be done to address these barriers? What support, and resources would the groups need to feel confident to speak out?</a:t>
            </a:r>
            <a:endParaRPr lang="en-AU" sz="2000" b="1" kern="100" dirty="0">
              <a:effectLst/>
              <a:ea typeface="Aptos" panose="020B0004020202020204" pitchFamily="34" charset="0"/>
            </a:endParaRPr>
          </a:p>
          <a:p>
            <a:endParaRPr lang="en-AU" sz="2000" b="1" dirty="0"/>
          </a:p>
        </p:txBody>
      </p:sp>
      <p:pic>
        <p:nvPicPr>
          <p:cNvPr id="5" name="Picture 4" descr="A group of drawings on a blue surface">
            <a:extLst>
              <a:ext uri="{FF2B5EF4-FFF2-40B4-BE49-F238E27FC236}">
                <a16:creationId xmlns:a16="http://schemas.microsoft.com/office/drawing/2014/main" id="{51E74365-A612-6D00-A5E5-C0DFA2314F35}"/>
              </a:ext>
            </a:extLst>
          </p:cNvPr>
          <p:cNvPicPr>
            <a:picLocks noChangeAspect="1"/>
          </p:cNvPicPr>
          <p:nvPr/>
        </p:nvPicPr>
        <p:blipFill>
          <a:blip r:embed="rId3"/>
          <a:stretch>
            <a:fillRect/>
          </a:stretch>
        </p:blipFill>
        <p:spPr>
          <a:xfrm>
            <a:off x="611566" y="4408716"/>
            <a:ext cx="2938409" cy="2203807"/>
          </a:xfrm>
          <a:prstGeom prst="rect">
            <a:avLst/>
          </a:prstGeom>
        </p:spPr>
      </p:pic>
      <p:sp>
        <p:nvSpPr>
          <p:cNvPr id="6" name="TextBox 5">
            <a:extLst>
              <a:ext uri="{FF2B5EF4-FFF2-40B4-BE49-F238E27FC236}">
                <a16:creationId xmlns:a16="http://schemas.microsoft.com/office/drawing/2014/main" id="{7AB8F52A-FF20-36F5-86EE-AB62A83DD4DB}"/>
              </a:ext>
            </a:extLst>
          </p:cNvPr>
          <p:cNvSpPr txBox="1"/>
          <p:nvPr/>
        </p:nvSpPr>
        <p:spPr>
          <a:xfrm>
            <a:off x="4038115" y="4294598"/>
            <a:ext cx="4494319" cy="1827423"/>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AU" sz="20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Who can help with this?</a:t>
            </a:r>
          </a:p>
          <a:p>
            <a:pPr marL="342900" lvl="0" indent="-342900">
              <a:lnSpc>
                <a:spcPct val="107000"/>
              </a:lnSpc>
              <a:buFont typeface="Symbol" panose="05050102010706020507" pitchFamily="18" charset="2"/>
              <a:buChar char=""/>
              <a:tabLst>
                <a:tab pos="457200" algn="l"/>
              </a:tabLst>
            </a:pPr>
            <a:endParaRPr lang="en-AU" sz="20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AU" sz="20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What would be the positive outcomes of this happening?</a:t>
            </a:r>
            <a:endParaRPr lang="en-AU" sz="2000" b="1"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AU" sz="20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 </a:t>
            </a:r>
            <a:endParaRPr lang="en-AU" sz="2000" b="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2759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EEBF406F-F214-C643-85D8-349F85D3D9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6385" y="207515"/>
            <a:ext cx="5151230" cy="2900185"/>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id="{F866251F-6123-ACE2-CCD6-498D2CB19BDA}"/>
              </a:ext>
            </a:extLst>
          </p:cNvPr>
          <p:cNvSpPr txBox="1"/>
          <p:nvPr/>
        </p:nvSpPr>
        <p:spPr>
          <a:xfrm>
            <a:off x="511140" y="3429000"/>
            <a:ext cx="7714372" cy="2947602"/>
          </a:xfrm>
          <a:prstGeom prst="rect">
            <a:avLst/>
          </a:prstGeom>
          <a:noFill/>
        </p:spPr>
        <p:txBody>
          <a:bodyPr wrap="square">
            <a:spAutoFit/>
          </a:bodyPr>
          <a:lstStyle/>
          <a:p>
            <a:pPr>
              <a:lnSpc>
                <a:spcPct val="107000"/>
              </a:lnSpc>
              <a:spcAft>
                <a:spcPts val="800"/>
              </a:spcAft>
            </a:pPr>
            <a:r>
              <a:rPr lang="en-AU" sz="2400" b="1" kern="100" dirty="0">
                <a:solidFill>
                  <a:srgbClr val="3A7C22"/>
                </a:solidFill>
                <a:effectLst/>
                <a:latin typeface="Arial" panose="020B0604020202020204" pitchFamily="34" charset="0"/>
                <a:ea typeface="Aptos" panose="020B0004020202020204" pitchFamily="34" charset="0"/>
                <a:cs typeface="Arial" panose="020B0604020202020204" pitchFamily="34" charset="0"/>
              </a:rPr>
              <a:t>The exercises on Identity Layers and Identity Labels in the AGD Resource kit are also useful to enable stakeholders, including refugees, examine the impact these layers and labels have on the ability of refugee women and men to be included in decision making and have their voices heard.</a:t>
            </a:r>
            <a:r>
              <a:rPr lang="en-AU" sz="2400" b="1" kern="100" dirty="0">
                <a:effectLst/>
                <a:latin typeface="Arial" panose="020B06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AU" sz="2400" b="1" kern="100" dirty="0">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06002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B9C71BB5-6E3A-4D01-BAF8-8AED7CF53DDD}"/>
              </a:ext>
            </a:extLst>
          </p:cNvPr>
          <p:cNvSpPr>
            <a:spLocks noGrp="1"/>
          </p:cNvSpPr>
          <p:nvPr>
            <p:ph type="sldNum" sz="quarter" idx="4294967295"/>
          </p:nvPr>
        </p:nvSpPr>
        <p:spPr>
          <a:xfrm>
            <a:off x="8631238" y="6042025"/>
            <a:ext cx="512762" cy="365125"/>
          </a:xfrm>
        </p:spPr>
        <p:txBody>
          <a:bodyPr/>
          <a:lstStyle/>
          <a:p>
            <a:pPr>
              <a:defRPr/>
            </a:pPr>
            <a:fld id="{346872F7-598E-244B-943B-1BD399132DBD}" type="slidenum">
              <a:rPr lang="en-US" altLang="en-US"/>
              <a:pPr>
                <a:defRPr/>
              </a:pPr>
              <a:t>7</a:t>
            </a:fld>
            <a:endParaRPr lang="en-US" altLang="en-US"/>
          </a:p>
        </p:txBody>
      </p:sp>
      <p:pic>
        <p:nvPicPr>
          <p:cNvPr id="22530" name="Picture 2" descr="slide 02">
            <a:extLst>
              <a:ext uri="{FF2B5EF4-FFF2-40B4-BE49-F238E27FC236}">
                <a16:creationId xmlns:a16="http://schemas.microsoft.com/office/drawing/2014/main" id="{8027045A-6021-4A44-B3D8-B68749E41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1AE3E4AA-7EB9-2D4A-B4B4-AF3C0468691D}"/>
              </a:ext>
            </a:extLst>
          </p:cNvPr>
          <p:cNvSpPr txBox="1">
            <a:spLocks noChangeArrowheads="1"/>
          </p:cNvSpPr>
          <p:nvPr/>
        </p:nvSpPr>
        <p:spPr bwMode="auto">
          <a:xfrm>
            <a:off x="3810000" y="4040188"/>
            <a:ext cx="1143000" cy="304800"/>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Vulnerable</a:t>
            </a:r>
          </a:p>
        </p:txBody>
      </p:sp>
      <p:sp>
        <p:nvSpPr>
          <p:cNvPr id="8196" name="Text Box 4">
            <a:extLst>
              <a:ext uri="{FF2B5EF4-FFF2-40B4-BE49-F238E27FC236}">
                <a16:creationId xmlns:a16="http://schemas.microsoft.com/office/drawing/2014/main" id="{6E00C9E7-B764-984A-9F77-6AD56870F6F1}"/>
              </a:ext>
            </a:extLst>
          </p:cNvPr>
          <p:cNvSpPr txBox="1">
            <a:spLocks noChangeArrowheads="1"/>
          </p:cNvSpPr>
          <p:nvPr/>
        </p:nvSpPr>
        <p:spPr bwMode="auto">
          <a:xfrm>
            <a:off x="3886200" y="3354388"/>
            <a:ext cx="1066800" cy="3048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Victim</a:t>
            </a:r>
          </a:p>
        </p:txBody>
      </p:sp>
      <p:sp>
        <p:nvSpPr>
          <p:cNvPr id="8197" name="Text Box 5">
            <a:extLst>
              <a:ext uri="{FF2B5EF4-FFF2-40B4-BE49-F238E27FC236}">
                <a16:creationId xmlns:a16="http://schemas.microsoft.com/office/drawing/2014/main" id="{60AD5A69-59F9-904C-AABE-8D49CF0E081A}"/>
              </a:ext>
            </a:extLst>
          </p:cNvPr>
          <p:cNvSpPr txBox="1">
            <a:spLocks noChangeArrowheads="1"/>
          </p:cNvSpPr>
          <p:nvPr/>
        </p:nvSpPr>
        <p:spPr bwMode="auto">
          <a:xfrm>
            <a:off x="3419475" y="4941888"/>
            <a:ext cx="2446338"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Dependent Upon Charity</a:t>
            </a:r>
          </a:p>
        </p:txBody>
      </p:sp>
      <p:sp>
        <p:nvSpPr>
          <p:cNvPr id="8198" name="Text Box 6">
            <a:extLst>
              <a:ext uri="{FF2B5EF4-FFF2-40B4-BE49-F238E27FC236}">
                <a16:creationId xmlns:a16="http://schemas.microsoft.com/office/drawing/2014/main" id="{A28AA4A3-9687-3248-8649-142262376C09}"/>
              </a:ext>
            </a:extLst>
          </p:cNvPr>
          <p:cNvSpPr txBox="1">
            <a:spLocks noChangeArrowheads="1"/>
          </p:cNvSpPr>
          <p:nvPr/>
        </p:nvSpPr>
        <p:spPr bwMode="auto">
          <a:xfrm>
            <a:off x="4067175" y="2708275"/>
            <a:ext cx="114300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Frightened</a:t>
            </a:r>
          </a:p>
        </p:txBody>
      </p:sp>
      <p:sp>
        <p:nvSpPr>
          <p:cNvPr id="8199" name="Text Box 7">
            <a:extLst>
              <a:ext uri="{FF2B5EF4-FFF2-40B4-BE49-F238E27FC236}">
                <a16:creationId xmlns:a16="http://schemas.microsoft.com/office/drawing/2014/main" id="{C3EC7DD9-20D8-0745-8A9A-60567684B6D3}"/>
              </a:ext>
            </a:extLst>
          </p:cNvPr>
          <p:cNvSpPr txBox="1">
            <a:spLocks noChangeArrowheads="1"/>
          </p:cNvSpPr>
          <p:nvPr/>
        </p:nvSpPr>
        <p:spPr bwMode="auto">
          <a:xfrm>
            <a:off x="4140200" y="1701800"/>
            <a:ext cx="914400" cy="5175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Raped woman</a:t>
            </a:r>
          </a:p>
        </p:txBody>
      </p:sp>
      <p:sp>
        <p:nvSpPr>
          <p:cNvPr id="8200" name="Text Box 8">
            <a:extLst>
              <a:ext uri="{FF2B5EF4-FFF2-40B4-BE49-F238E27FC236}">
                <a16:creationId xmlns:a16="http://schemas.microsoft.com/office/drawing/2014/main" id="{F9AC9CDC-DCBD-2A4E-A399-4A5F3315386E}"/>
              </a:ext>
            </a:extLst>
          </p:cNvPr>
          <p:cNvSpPr txBox="1">
            <a:spLocks noChangeArrowheads="1"/>
          </p:cNvSpPr>
          <p:nvPr/>
        </p:nvSpPr>
        <p:spPr bwMode="auto">
          <a:xfrm>
            <a:off x="2987675" y="2276475"/>
            <a:ext cx="609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Poor</a:t>
            </a:r>
          </a:p>
        </p:txBody>
      </p:sp>
      <p:sp>
        <p:nvSpPr>
          <p:cNvPr id="8201" name="Text Box 9">
            <a:extLst>
              <a:ext uri="{FF2B5EF4-FFF2-40B4-BE49-F238E27FC236}">
                <a16:creationId xmlns:a16="http://schemas.microsoft.com/office/drawing/2014/main" id="{162A0DB6-AA19-EF45-99A1-E2911F272C24}"/>
              </a:ext>
            </a:extLst>
          </p:cNvPr>
          <p:cNvSpPr txBox="1">
            <a:spLocks noChangeArrowheads="1"/>
          </p:cNvSpPr>
          <p:nvPr/>
        </p:nvSpPr>
        <p:spPr bwMode="auto">
          <a:xfrm>
            <a:off x="3924300" y="692150"/>
            <a:ext cx="1584325" cy="62388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Refugee</a:t>
            </a:r>
          </a:p>
          <a:p>
            <a:pPr algn="ctr" eaLnBrk="1" hangingPunct="1">
              <a:spcBef>
                <a:spcPct val="50000"/>
              </a:spcBef>
              <a:buClrTx/>
              <a:buSzTx/>
              <a:buFontTx/>
              <a:buNone/>
            </a:pPr>
            <a:r>
              <a:rPr lang="en-AU" altLang="en-US" sz="1400" b="1">
                <a:latin typeface="Times New Roman" panose="02020603050405020304" pitchFamily="18" charset="0"/>
              </a:rPr>
              <a:t>Woman</a:t>
            </a:r>
            <a:endParaRPr lang="en-US" altLang="en-US" sz="1400" b="1">
              <a:latin typeface="Times New Roman" panose="02020603050405020304" pitchFamily="18" charset="0"/>
            </a:endParaRPr>
          </a:p>
        </p:txBody>
      </p:sp>
      <p:sp>
        <p:nvSpPr>
          <p:cNvPr id="8202" name="Text Box 10">
            <a:extLst>
              <a:ext uri="{FF2B5EF4-FFF2-40B4-BE49-F238E27FC236}">
                <a16:creationId xmlns:a16="http://schemas.microsoft.com/office/drawing/2014/main" id="{5087609E-7BE7-3C4C-AF69-0C24E43EB9F6}"/>
              </a:ext>
            </a:extLst>
          </p:cNvPr>
          <p:cNvSpPr txBox="1">
            <a:spLocks noChangeArrowheads="1"/>
          </p:cNvSpPr>
          <p:nvPr/>
        </p:nvSpPr>
        <p:spPr bwMode="auto">
          <a:xfrm>
            <a:off x="3429000" y="5640388"/>
            <a:ext cx="1912938" cy="3365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eaLnBrk="1" hangingPunct="1">
              <a:spcBef>
                <a:spcPct val="0"/>
              </a:spcBef>
              <a:buClrTx/>
              <a:buSzTx/>
              <a:buFontTx/>
              <a:buNone/>
            </a:pPr>
            <a:r>
              <a:rPr lang="en-AU" altLang="en-US" sz="1600">
                <a:latin typeface="Times New Roman" panose="02020603050405020304" pitchFamily="18" charset="0"/>
              </a:rPr>
              <a:t>Non English Speaker</a:t>
            </a:r>
            <a:endParaRPr lang="en-US" altLang="en-US" sz="1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ppt_w</p:attrName>
                                        </p:attrNameLst>
                                      </p:cBhvr>
                                      <p:tavLst>
                                        <p:tav tm="0">
                                          <p:val>
                                            <p:fltVal val="0"/>
                                          </p:val>
                                        </p:tav>
                                        <p:tav tm="100000">
                                          <p:val>
                                            <p:strVal val="#ppt_w"/>
                                          </p:val>
                                        </p:tav>
                                      </p:tavLst>
                                    </p:anim>
                                    <p:anim calcmode="lin" valueType="num">
                                      <p:cBhvr>
                                        <p:cTn id="8" dur="500" fill="hold"/>
                                        <p:tgtEl>
                                          <p:spTgt spid="820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p:cTn id="13" dur="500" fill="hold"/>
                                        <p:tgtEl>
                                          <p:spTgt spid="8199"/>
                                        </p:tgtEl>
                                        <p:attrNameLst>
                                          <p:attrName>ppt_w</p:attrName>
                                        </p:attrNameLst>
                                      </p:cBhvr>
                                      <p:tavLst>
                                        <p:tav tm="0">
                                          <p:val>
                                            <p:fltVal val="0"/>
                                          </p:val>
                                        </p:tav>
                                        <p:tav tm="100000">
                                          <p:val>
                                            <p:strVal val="#ppt_w"/>
                                          </p:val>
                                        </p:tav>
                                      </p:tavLst>
                                    </p:anim>
                                    <p:anim calcmode="lin" valueType="num">
                                      <p:cBhvr>
                                        <p:cTn id="14" dur="500" fill="hold"/>
                                        <p:tgtEl>
                                          <p:spTgt spid="81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p:cTn id="19" dur="500" fill="hold"/>
                                        <p:tgtEl>
                                          <p:spTgt spid="8198"/>
                                        </p:tgtEl>
                                        <p:attrNameLst>
                                          <p:attrName>ppt_w</p:attrName>
                                        </p:attrNameLst>
                                      </p:cBhvr>
                                      <p:tavLst>
                                        <p:tav tm="0">
                                          <p:val>
                                            <p:fltVal val="0"/>
                                          </p:val>
                                        </p:tav>
                                        <p:tav tm="100000">
                                          <p:val>
                                            <p:strVal val="#ppt_w"/>
                                          </p:val>
                                        </p:tav>
                                      </p:tavLst>
                                    </p:anim>
                                    <p:anim calcmode="lin" valueType="num">
                                      <p:cBhvr>
                                        <p:cTn id="20" dur="500" fill="hold"/>
                                        <p:tgtEl>
                                          <p:spTgt spid="819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196"/>
                                        </p:tgtEl>
                                        <p:attrNameLst>
                                          <p:attrName>style.visibility</p:attrName>
                                        </p:attrNameLst>
                                      </p:cBhvr>
                                      <p:to>
                                        <p:strVal val="visible"/>
                                      </p:to>
                                    </p:set>
                                    <p:anim calcmode="lin" valueType="num">
                                      <p:cBhvr>
                                        <p:cTn id="25" dur="500" fill="hold"/>
                                        <p:tgtEl>
                                          <p:spTgt spid="8196"/>
                                        </p:tgtEl>
                                        <p:attrNameLst>
                                          <p:attrName>ppt_w</p:attrName>
                                        </p:attrNameLst>
                                      </p:cBhvr>
                                      <p:tavLst>
                                        <p:tav tm="0">
                                          <p:val>
                                            <p:fltVal val="0"/>
                                          </p:val>
                                        </p:tav>
                                        <p:tav tm="100000">
                                          <p:val>
                                            <p:strVal val="#ppt_w"/>
                                          </p:val>
                                        </p:tav>
                                      </p:tavLst>
                                    </p:anim>
                                    <p:anim calcmode="lin" valueType="num">
                                      <p:cBhvr>
                                        <p:cTn id="26"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195"/>
                                        </p:tgtEl>
                                        <p:attrNameLst>
                                          <p:attrName>style.visibility</p:attrName>
                                        </p:attrNameLst>
                                      </p:cBhvr>
                                      <p:to>
                                        <p:strVal val="visible"/>
                                      </p:to>
                                    </p:set>
                                    <p:anim calcmode="lin" valueType="num">
                                      <p:cBhvr>
                                        <p:cTn id="31" dur="500" fill="hold"/>
                                        <p:tgtEl>
                                          <p:spTgt spid="8195"/>
                                        </p:tgtEl>
                                        <p:attrNameLst>
                                          <p:attrName>ppt_w</p:attrName>
                                        </p:attrNameLst>
                                      </p:cBhvr>
                                      <p:tavLst>
                                        <p:tav tm="0">
                                          <p:val>
                                            <p:fltVal val="0"/>
                                          </p:val>
                                        </p:tav>
                                        <p:tav tm="100000">
                                          <p:val>
                                            <p:strVal val="#ppt_w"/>
                                          </p:val>
                                        </p:tav>
                                      </p:tavLst>
                                    </p:anim>
                                    <p:anim calcmode="lin" valueType="num">
                                      <p:cBhvr>
                                        <p:cTn id="32"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197"/>
                                        </p:tgtEl>
                                        <p:attrNameLst>
                                          <p:attrName>style.visibility</p:attrName>
                                        </p:attrNameLst>
                                      </p:cBhvr>
                                      <p:to>
                                        <p:strVal val="visible"/>
                                      </p:to>
                                    </p:set>
                                    <p:anim calcmode="lin" valueType="num">
                                      <p:cBhvr>
                                        <p:cTn id="37" dur="500" fill="hold"/>
                                        <p:tgtEl>
                                          <p:spTgt spid="8197"/>
                                        </p:tgtEl>
                                        <p:attrNameLst>
                                          <p:attrName>ppt_w</p:attrName>
                                        </p:attrNameLst>
                                      </p:cBhvr>
                                      <p:tavLst>
                                        <p:tav tm="0">
                                          <p:val>
                                            <p:fltVal val="0"/>
                                          </p:val>
                                        </p:tav>
                                        <p:tav tm="100000">
                                          <p:val>
                                            <p:strVal val="#ppt_w"/>
                                          </p:val>
                                        </p:tav>
                                      </p:tavLst>
                                    </p:anim>
                                    <p:anim calcmode="lin" valueType="num">
                                      <p:cBhvr>
                                        <p:cTn id="38" dur="500" fill="hold"/>
                                        <p:tgtEl>
                                          <p:spTgt spid="8197"/>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2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8201"/>
                                        </p:tgtEl>
                                        <p:attrNameLst>
                                          <p:attrName>style.visibility</p:attrName>
                                        </p:attrNameLst>
                                      </p:cBhvr>
                                      <p:to>
                                        <p:strVal val="visible"/>
                                      </p:to>
                                    </p:set>
                                    <p:anim calcmode="lin" valueType="num">
                                      <p:cBhvr>
                                        <p:cTn id="47" dur="500" fill="hold"/>
                                        <p:tgtEl>
                                          <p:spTgt spid="8201"/>
                                        </p:tgtEl>
                                        <p:attrNameLst>
                                          <p:attrName>ppt_w</p:attrName>
                                        </p:attrNameLst>
                                      </p:cBhvr>
                                      <p:tavLst>
                                        <p:tav tm="0">
                                          <p:val>
                                            <p:fltVal val="0"/>
                                          </p:val>
                                        </p:tav>
                                        <p:tav tm="100000">
                                          <p:val>
                                            <p:strVal val="#ppt_w"/>
                                          </p:val>
                                        </p:tav>
                                      </p:tavLst>
                                    </p:anim>
                                    <p:anim calcmode="lin" valueType="num">
                                      <p:cBhvr>
                                        <p:cTn id="48" dur="500" fill="hold"/>
                                        <p:tgtEl>
                                          <p:spTgt spid="82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197" grpId="0" animBg="1" autoUpdateAnimBg="0"/>
      <p:bldP spid="8198" grpId="0" animBg="1" autoUpdateAnimBg="0"/>
      <p:bldP spid="8199" grpId="0" animBg="1" autoUpdateAnimBg="0"/>
      <p:bldP spid="8200" grpId="0" animBg="1" autoUpdateAnimBg="0"/>
      <p:bldP spid="8201" grpId="0" animBg="1" autoUpdateAnimBg="0"/>
      <p:bldP spid="820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88A13A27-9450-48BE-9355-3E7539DE6B2D}"/>
              </a:ext>
            </a:extLst>
          </p:cNvPr>
          <p:cNvSpPr>
            <a:spLocks noGrp="1"/>
          </p:cNvSpPr>
          <p:nvPr>
            <p:ph type="sldNum" sz="quarter" idx="4294967295"/>
          </p:nvPr>
        </p:nvSpPr>
        <p:spPr>
          <a:xfrm>
            <a:off x="8631238" y="6042025"/>
            <a:ext cx="512762" cy="365125"/>
          </a:xfrm>
        </p:spPr>
        <p:txBody>
          <a:bodyPr/>
          <a:lstStyle/>
          <a:p>
            <a:pPr>
              <a:defRPr/>
            </a:pPr>
            <a:fld id="{754357C2-CC88-844B-AB1A-18679E3E9C52}" type="slidenum">
              <a:rPr lang="en-US" altLang="en-US"/>
              <a:pPr>
                <a:defRPr/>
              </a:pPr>
              <a:t>8</a:t>
            </a:fld>
            <a:endParaRPr lang="en-US" altLang="en-US"/>
          </a:p>
        </p:txBody>
      </p:sp>
      <p:pic>
        <p:nvPicPr>
          <p:cNvPr id="23554" name="Picture 2" descr="slide 02">
            <a:extLst>
              <a:ext uri="{FF2B5EF4-FFF2-40B4-BE49-F238E27FC236}">
                <a16:creationId xmlns:a16="http://schemas.microsoft.com/office/drawing/2014/main" id="{94AC2969-45B1-AB43-B0D6-F7E20F73A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D2E8F089-2101-DD48-9123-5D71EAB07FB1}"/>
              </a:ext>
            </a:extLst>
          </p:cNvPr>
          <p:cNvSpPr txBox="1">
            <a:spLocks noChangeArrowheads="1"/>
          </p:cNvSpPr>
          <p:nvPr/>
        </p:nvSpPr>
        <p:spPr bwMode="auto">
          <a:xfrm>
            <a:off x="3124200" y="1981200"/>
            <a:ext cx="8382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Woman</a:t>
            </a:r>
          </a:p>
        </p:txBody>
      </p:sp>
      <p:sp>
        <p:nvSpPr>
          <p:cNvPr id="9220" name="Text Box 4">
            <a:extLst>
              <a:ext uri="{FF2B5EF4-FFF2-40B4-BE49-F238E27FC236}">
                <a16:creationId xmlns:a16="http://schemas.microsoft.com/office/drawing/2014/main" id="{334F3F8A-5C37-A24E-BCE0-DB7E19FAEC3A}"/>
              </a:ext>
            </a:extLst>
          </p:cNvPr>
          <p:cNvSpPr txBox="1">
            <a:spLocks noChangeArrowheads="1"/>
          </p:cNvSpPr>
          <p:nvPr/>
        </p:nvSpPr>
        <p:spPr bwMode="auto">
          <a:xfrm>
            <a:off x="4211638" y="2349500"/>
            <a:ext cx="8382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Teacher</a:t>
            </a:r>
          </a:p>
        </p:txBody>
      </p:sp>
      <p:sp>
        <p:nvSpPr>
          <p:cNvPr id="9221" name="Text Box 5">
            <a:extLst>
              <a:ext uri="{FF2B5EF4-FFF2-40B4-BE49-F238E27FC236}">
                <a16:creationId xmlns:a16="http://schemas.microsoft.com/office/drawing/2014/main" id="{AB85AD1B-26A2-7B4E-8871-E2BB6E5111F6}"/>
              </a:ext>
            </a:extLst>
          </p:cNvPr>
          <p:cNvSpPr txBox="1">
            <a:spLocks noChangeArrowheads="1"/>
          </p:cNvSpPr>
          <p:nvPr/>
        </p:nvSpPr>
        <p:spPr bwMode="auto">
          <a:xfrm>
            <a:off x="3779838" y="3068638"/>
            <a:ext cx="129540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AU" altLang="en-US" sz="1400" b="1">
                <a:latin typeface="Times New Roman" panose="02020603050405020304" pitchFamily="18" charset="0"/>
              </a:rPr>
              <a:t>Community Leader</a:t>
            </a:r>
            <a:endParaRPr lang="en-US" altLang="en-US" sz="1400" b="1">
              <a:latin typeface="Times New Roman" panose="02020603050405020304" pitchFamily="18" charset="0"/>
            </a:endParaRPr>
          </a:p>
        </p:txBody>
      </p:sp>
      <p:sp>
        <p:nvSpPr>
          <p:cNvPr id="9222" name="Text Box 6">
            <a:extLst>
              <a:ext uri="{FF2B5EF4-FFF2-40B4-BE49-F238E27FC236}">
                <a16:creationId xmlns:a16="http://schemas.microsoft.com/office/drawing/2014/main" id="{DCF8759B-751C-DE40-9A80-C3240BCFCAB6}"/>
              </a:ext>
            </a:extLst>
          </p:cNvPr>
          <p:cNvSpPr txBox="1">
            <a:spLocks noChangeArrowheads="1"/>
          </p:cNvSpPr>
          <p:nvPr/>
        </p:nvSpPr>
        <p:spPr bwMode="auto">
          <a:xfrm>
            <a:off x="3657600" y="3810000"/>
            <a:ext cx="1600200" cy="3048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Protector</a:t>
            </a:r>
          </a:p>
        </p:txBody>
      </p:sp>
      <p:sp>
        <p:nvSpPr>
          <p:cNvPr id="9223" name="Text Box 7">
            <a:extLst>
              <a:ext uri="{FF2B5EF4-FFF2-40B4-BE49-F238E27FC236}">
                <a16:creationId xmlns:a16="http://schemas.microsoft.com/office/drawing/2014/main" id="{A8CE0213-88D9-1D4C-9300-9D468A097894}"/>
              </a:ext>
            </a:extLst>
          </p:cNvPr>
          <p:cNvSpPr txBox="1">
            <a:spLocks noChangeArrowheads="1"/>
          </p:cNvSpPr>
          <p:nvPr/>
        </p:nvSpPr>
        <p:spPr bwMode="auto">
          <a:xfrm>
            <a:off x="3563938" y="4437063"/>
            <a:ext cx="152400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Wife &amp; Daughter</a:t>
            </a:r>
          </a:p>
        </p:txBody>
      </p:sp>
      <p:sp>
        <p:nvSpPr>
          <p:cNvPr id="9224" name="Text Box 8">
            <a:extLst>
              <a:ext uri="{FF2B5EF4-FFF2-40B4-BE49-F238E27FC236}">
                <a16:creationId xmlns:a16="http://schemas.microsoft.com/office/drawing/2014/main" id="{131C0C16-C1CD-AA4A-A634-F7AF725AE04D}"/>
              </a:ext>
            </a:extLst>
          </p:cNvPr>
          <p:cNvSpPr txBox="1">
            <a:spLocks noChangeArrowheads="1"/>
          </p:cNvSpPr>
          <p:nvPr/>
        </p:nvSpPr>
        <p:spPr bwMode="auto">
          <a:xfrm>
            <a:off x="4500563" y="4941888"/>
            <a:ext cx="990600" cy="304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Strong</a:t>
            </a:r>
          </a:p>
        </p:txBody>
      </p:sp>
      <p:sp>
        <p:nvSpPr>
          <p:cNvPr id="9225" name="Text Box 9">
            <a:extLst>
              <a:ext uri="{FF2B5EF4-FFF2-40B4-BE49-F238E27FC236}">
                <a16:creationId xmlns:a16="http://schemas.microsoft.com/office/drawing/2014/main" id="{6F31CCC2-CEEF-9A40-9DD0-E7D2FD5DB9B9}"/>
              </a:ext>
            </a:extLst>
          </p:cNvPr>
          <p:cNvSpPr txBox="1">
            <a:spLocks noChangeArrowheads="1"/>
          </p:cNvSpPr>
          <p:nvPr/>
        </p:nvSpPr>
        <p:spPr bwMode="auto">
          <a:xfrm>
            <a:off x="3203575" y="5300663"/>
            <a:ext cx="11430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Mother</a:t>
            </a:r>
          </a:p>
        </p:txBody>
      </p:sp>
      <p:sp>
        <p:nvSpPr>
          <p:cNvPr id="9226" name="Text Box 10">
            <a:extLst>
              <a:ext uri="{FF2B5EF4-FFF2-40B4-BE49-F238E27FC236}">
                <a16:creationId xmlns:a16="http://schemas.microsoft.com/office/drawing/2014/main" id="{EEAA8EF1-C897-5D4B-B99A-F02DF06982B2}"/>
              </a:ext>
            </a:extLst>
          </p:cNvPr>
          <p:cNvSpPr txBox="1">
            <a:spLocks noChangeArrowheads="1"/>
          </p:cNvSpPr>
          <p:nvPr/>
        </p:nvSpPr>
        <p:spPr bwMode="auto">
          <a:xfrm>
            <a:off x="3635375" y="5805488"/>
            <a:ext cx="1676400" cy="3048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Head of Family</a:t>
            </a:r>
          </a:p>
        </p:txBody>
      </p:sp>
      <p:sp>
        <p:nvSpPr>
          <p:cNvPr id="9227" name="Text Box 11">
            <a:extLst>
              <a:ext uri="{FF2B5EF4-FFF2-40B4-BE49-F238E27FC236}">
                <a16:creationId xmlns:a16="http://schemas.microsoft.com/office/drawing/2014/main" id="{CA87882C-C6BA-AB48-8523-A2FDE4699543}"/>
              </a:ext>
            </a:extLst>
          </p:cNvPr>
          <p:cNvSpPr txBox="1">
            <a:spLocks noChangeArrowheads="1"/>
          </p:cNvSpPr>
          <p:nvPr/>
        </p:nvSpPr>
        <p:spPr bwMode="auto">
          <a:xfrm>
            <a:off x="4038600" y="1600200"/>
            <a:ext cx="914400"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Refugee</a:t>
            </a:r>
          </a:p>
        </p:txBody>
      </p:sp>
      <p:sp>
        <p:nvSpPr>
          <p:cNvPr id="9228" name="Rectangle 12">
            <a:extLst>
              <a:ext uri="{FF2B5EF4-FFF2-40B4-BE49-F238E27FC236}">
                <a16:creationId xmlns:a16="http://schemas.microsoft.com/office/drawing/2014/main" id="{3E8511FD-2B8F-5C4C-BC27-711B2D42DE9C}"/>
              </a:ext>
            </a:extLst>
          </p:cNvPr>
          <p:cNvSpPr>
            <a:spLocks noChangeArrowheads="1"/>
          </p:cNvSpPr>
          <p:nvPr/>
        </p:nvSpPr>
        <p:spPr bwMode="auto">
          <a:xfrm>
            <a:off x="4724400" y="1981200"/>
            <a:ext cx="766763"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Muslim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p:cTn id="7" dur="500" fill="hold"/>
                                        <p:tgtEl>
                                          <p:spTgt spid="9227"/>
                                        </p:tgtEl>
                                        <p:attrNameLst>
                                          <p:attrName>ppt_w</p:attrName>
                                        </p:attrNameLst>
                                      </p:cBhvr>
                                      <p:tavLst>
                                        <p:tav tm="0">
                                          <p:val>
                                            <p:fltVal val="0"/>
                                          </p:val>
                                        </p:tav>
                                        <p:tav tm="100000">
                                          <p:val>
                                            <p:strVal val="#ppt_w"/>
                                          </p:val>
                                        </p:tav>
                                      </p:tavLst>
                                    </p:anim>
                                    <p:anim calcmode="lin" valueType="num">
                                      <p:cBhvr>
                                        <p:cTn id="8" dur="500" fill="hold"/>
                                        <p:tgtEl>
                                          <p:spTgt spid="92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p:cTn id="13" dur="500" fill="hold"/>
                                        <p:tgtEl>
                                          <p:spTgt spid="9228"/>
                                        </p:tgtEl>
                                        <p:attrNameLst>
                                          <p:attrName>ppt_w</p:attrName>
                                        </p:attrNameLst>
                                      </p:cBhvr>
                                      <p:tavLst>
                                        <p:tav tm="0">
                                          <p:val>
                                            <p:fltVal val="0"/>
                                          </p:val>
                                        </p:tav>
                                        <p:tav tm="100000">
                                          <p:val>
                                            <p:strVal val="#ppt_w"/>
                                          </p:val>
                                        </p:tav>
                                      </p:tavLst>
                                    </p:anim>
                                    <p:anim calcmode="lin" valueType="num">
                                      <p:cBhvr>
                                        <p:cTn id="14" dur="500" fill="hold"/>
                                        <p:tgtEl>
                                          <p:spTgt spid="922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p:cTn id="19" dur="500" fill="hold"/>
                                        <p:tgtEl>
                                          <p:spTgt spid="9219"/>
                                        </p:tgtEl>
                                        <p:attrNameLst>
                                          <p:attrName>ppt_w</p:attrName>
                                        </p:attrNameLst>
                                      </p:cBhvr>
                                      <p:tavLst>
                                        <p:tav tm="0">
                                          <p:val>
                                            <p:fltVal val="0"/>
                                          </p:val>
                                        </p:tav>
                                        <p:tav tm="100000">
                                          <p:val>
                                            <p:strVal val="#ppt_w"/>
                                          </p:val>
                                        </p:tav>
                                      </p:tavLst>
                                    </p:anim>
                                    <p:anim calcmode="lin" valueType="num">
                                      <p:cBhvr>
                                        <p:cTn id="20"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221"/>
                                        </p:tgtEl>
                                        <p:attrNameLst>
                                          <p:attrName>style.visibility</p:attrName>
                                        </p:attrNameLst>
                                      </p:cBhvr>
                                      <p:to>
                                        <p:strVal val="visible"/>
                                      </p:to>
                                    </p:set>
                                    <p:anim calcmode="lin" valueType="num">
                                      <p:cBhvr>
                                        <p:cTn id="31" dur="500" fill="hold"/>
                                        <p:tgtEl>
                                          <p:spTgt spid="9221"/>
                                        </p:tgtEl>
                                        <p:attrNameLst>
                                          <p:attrName>ppt_w</p:attrName>
                                        </p:attrNameLst>
                                      </p:cBhvr>
                                      <p:tavLst>
                                        <p:tav tm="0">
                                          <p:val>
                                            <p:fltVal val="0"/>
                                          </p:val>
                                        </p:tav>
                                        <p:tav tm="100000">
                                          <p:val>
                                            <p:strVal val="#ppt_w"/>
                                          </p:val>
                                        </p:tav>
                                      </p:tavLst>
                                    </p:anim>
                                    <p:anim calcmode="lin" valueType="num">
                                      <p:cBhvr>
                                        <p:cTn id="32" dur="500" fill="hold"/>
                                        <p:tgtEl>
                                          <p:spTgt spid="9221"/>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9222"/>
                                        </p:tgtEl>
                                        <p:attrNameLst>
                                          <p:attrName>style.visibility</p:attrName>
                                        </p:attrNameLst>
                                      </p:cBhvr>
                                      <p:to>
                                        <p:strVal val="visible"/>
                                      </p:to>
                                    </p:set>
                                    <p:anim calcmode="lin" valueType="num">
                                      <p:cBhvr>
                                        <p:cTn id="37" dur="500" fill="hold"/>
                                        <p:tgtEl>
                                          <p:spTgt spid="9222"/>
                                        </p:tgtEl>
                                        <p:attrNameLst>
                                          <p:attrName>ppt_w</p:attrName>
                                        </p:attrNameLst>
                                      </p:cBhvr>
                                      <p:tavLst>
                                        <p:tav tm="0">
                                          <p:val>
                                            <p:fltVal val="0"/>
                                          </p:val>
                                        </p:tav>
                                        <p:tav tm="100000">
                                          <p:val>
                                            <p:strVal val="#ppt_w"/>
                                          </p:val>
                                        </p:tav>
                                      </p:tavLst>
                                    </p:anim>
                                    <p:anim calcmode="lin" valueType="num">
                                      <p:cBhvr>
                                        <p:cTn id="38" dur="500" fill="hold"/>
                                        <p:tgtEl>
                                          <p:spTgt spid="9222"/>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9223"/>
                                        </p:tgtEl>
                                        <p:attrNameLst>
                                          <p:attrName>style.visibility</p:attrName>
                                        </p:attrNameLst>
                                      </p:cBhvr>
                                      <p:to>
                                        <p:strVal val="visible"/>
                                      </p:to>
                                    </p:set>
                                    <p:anim calcmode="lin" valueType="num">
                                      <p:cBhvr>
                                        <p:cTn id="43" dur="500" fill="hold"/>
                                        <p:tgtEl>
                                          <p:spTgt spid="9223"/>
                                        </p:tgtEl>
                                        <p:attrNameLst>
                                          <p:attrName>ppt_w</p:attrName>
                                        </p:attrNameLst>
                                      </p:cBhvr>
                                      <p:tavLst>
                                        <p:tav tm="0">
                                          <p:val>
                                            <p:fltVal val="0"/>
                                          </p:val>
                                        </p:tav>
                                        <p:tav tm="100000">
                                          <p:val>
                                            <p:strVal val="#ppt_w"/>
                                          </p:val>
                                        </p:tav>
                                      </p:tavLst>
                                    </p:anim>
                                    <p:anim calcmode="lin" valueType="num">
                                      <p:cBhvr>
                                        <p:cTn id="44" dur="500" fill="hold"/>
                                        <p:tgtEl>
                                          <p:spTgt spid="9223"/>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9224"/>
                                        </p:tgtEl>
                                        <p:attrNameLst>
                                          <p:attrName>style.visibility</p:attrName>
                                        </p:attrNameLst>
                                      </p:cBhvr>
                                      <p:to>
                                        <p:strVal val="visible"/>
                                      </p:to>
                                    </p:set>
                                    <p:anim calcmode="lin" valueType="num">
                                      <p:cBhvr>
                                        <p:cTn id="49" dur="500" fill="hold"/>
                                        <p:tgtEl>
                                          <p:spTgt spid="9224"/>
                                        </p:tgtEl>
                                        <p:attrNameLst>
                                          <p:attrName>ppt_w</p:attrName>
                                        </p:attrNameLst>
                                      </p:cBhvr>
                                      <p:tavLst>
                                        <p:tav tm="0">
                                          <p:val>
                                            <p:fltVal val="0"/>
                                          </p:val>
                                        </p:tav>
                                        <p:tav tm="100000">
                                          <p:val>
                                            <p:strVal val="#ppt_w"/>
                                          </p:val>
                                        </p:tav>
                                      </p:tavLst>
                                    </p:anim>
                                    <p:anim calcmode="lin" valueType="num">
                                      <p:cBhvr>
                                        <p:cTn id="50" dur="500" fill="hold"/>
                                        <p:tgtEl>
                                          <p:spTgt spid="9224"/>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9225"/>
                                        </p:tgtEl>
                                        <p:attrNameLst>
                                          <p:attrName>style.visibility</p:attrName>
                                        </p:attrNameLst>
                                      </p:cBhvr>
                                      <p:to>
                                        <p:strVal val="visible"/>
                                      </p:to>
                                    </p:set>
                                    <p:anim calcmode="lin" valueType="num">
                                      <p:cBhvr>
                                        <p:cTn id="55" dur="500" fill="hold"/>
                                        <p:tgtEl>
                                          <p:spTgt spid="9225"/>
                                        </p:tgtEl>
                                        <p:attrNameLst>
                                          <p:attrName>ppt_w</p:attrName>
                                        </p:attrNameLst>
                                      </p:cBhvr>
                                      <p:tavLst>
                                        <p:tav tm="0">
                                          <p:val>
                                            <p:fltVal val="0"/>
                                          </p:val>
                                        </p:tav>
                                        <p:tav tm="100000">
                                          <p:val>
                                            <p:strVal val="#ppt_w"/>
                                          </p:val>
                                        </p:tav>
                                      </p:tavLst>
                                    </p:anim>
                                    <p:anim calcmode="lin" valueType="num">
                                      <p:cBhvr>
                                        <p:cTn id="56" dur="500" fill="hold"/>
                                        <p:tgtEl>
                                          <p:spTgt spid="9225"/>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9226"/>
                                        </p:tgtEl>
                                        <p:attrNameLst>
                                          <p:attrName>style.visibility</p:attrName>
                                        </p:attrNameLst>
                                      </p:cBhvr>
                                      <p:to>
                                        <p:strVal val="visible"/>
                                      </p:to>
                                    </p:set>
                                    <p:anim calcmode="lin" valueType="num">
                                      <p:cBhvr>
                                        <p:cTn id="61" dur="500" fill="hold"/>
                                        <p:tgtEl>
                                          <p:spTgt spid="9226"/>
                                        </p:tgtEl>
                                        <p:attrNameLst>
                                          <p:attrName>ppt_w</p:attrName>
                                        </p:attrNameLst>
                                      </p:cBhvr>
                                      <p:tavLst>
                                        <p:tav tm="0">
                                          <p:val>
                                            <p:fltVal val="0"/>
                                          </p:val>
                                        </p:tav>
                                        <p:tav tm="100000">
                                          <p:val>
                                            <p:strVal val="#ppt_w"/>
                                          </p:val>
                                        </p:tav>
                                      </p:tavLst>
                                    </p:anim>
                                    <p:anim calcmode="lin" valueType="num">
                                      <p:cBhvr>
                                        <p:cTn id="62" dur="500" fill="hold"/>
                                        <p:tgtEl>
                                          <p:spTgt spid="9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autoUpdateAnimBg="0"/>
      <p:bldP spid="9220" grpId="0" animBg="1" autoUpdateAnimBg="0"/>
      <p:bldP spid="9221" grpId="0" animBg="1" autoUpdateAnimBg="0"/>
      <p:bldP spid="9222" grpId="0" animBg="1" autoUpdateAnimBg="0"/>
      <p:bldP spid="9223" grpId="0" animBg="1" autoUpdateAnimBg="0"/>
      <p:bldP spid="9224" grpId="0" animBg="1" autoUpdateAnimBg="0"/>
      <p:bldP spid="9225" grpId="0" animBg="1" autoUpdateAnimBg="0"/>
      <p:bldP spid="9226" grpId="0" animBg="1" autoUpdateAnimBg="0"/>
      <p:bldP spid="9227" grpId="0" animBg="1" autoUpdateAnimBg="0"/>
      <p:bldP spid="922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0792AE4C-D038-4A47-9967-99F3063871BA}"/>
              </a:ext>
            </a:extLst>
          </p:cNvPr>
          <p:cNvSpPr>
            <a:spLocks noGrp="1"/>
          </p:cNvSpPr>
          <p:nvPr>
            <p:ph type="sldNum" sz="quarter" idx="4294967295"/>
          </p:nvPr>
        </p:nvSpPr>
        <p:spPr>
          <a:xfrm>
            <a:off x="8631238" y="6042025"/>
            <a:ext cx="512762" cy="365125"/>
          </a:xfrm>
        </p:spPr>
        <p:txBody>
          <a:bodyPr/>
          <a:lstStyle/>
          <a:p>
            <a:pPr>
              <a:defRPr/>
            </a:pPr>
            <a:fld id="{19E87CE4-2CA1-AC4F-8F14-B7CDF42473C3}" type="slidenum">
              <a:rPr lang="en-US" altLang="en-US"/>
              <a:pPr>
                <a:defRPr/>
              </a:pPr>
              <a:t>9</a:t>
            </a:fld>
            <a:endParaRPr lang="en-US" altLang="en-US"/>
          </a:p>
        </p:txBody>
      </p:sp>
      <p:pic>
        <p:nvPicPr>
          <p:cNvPr id="24578" name="Picture 12" descr="slide 02">
            <a:extLst>
              <a:ext uri="{FF2B5EF4-FFF2-40B4-BE49-F238E27FC236}">
                <a16:creationId xmlns:a16="http://schemas.microsoft.com/office/drawing/2014/main" id="{C5F7EFB0-40DB-6D40-BD25-7153DB6A3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0A6CE576-088A-8B4A-B480-E11B55D9BA4B}"/>
              </a:ext>
            </a:extLst>
          </p:cNvPr>
          <p:cNvSpPr txBox="1">
            <a:spLocks noChangeArrowheads="1"/>
          </p:cNvSpPr>
          <p:nvPr/>
        </p:nvSpPr>
        <p:spPr bwMode="auto">
          <a:xfrm>
            <a:off x="4038600" y="1600200"/>
            <a:ext cx="914400" cy="3048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Refugee</a:t>
            </a:r>
          </a:p>
        </p:txBody>
      </p:sp>
      <p:sp>
        <p:nvSpPr>
          <p:cNvPr id="2062" name="Text Box 14">
            <a:extLst>
              <a:ext uri="{FF2B5EF4-FFF2-40B4-BE49-F238E27FC236}">
                <a16:creationId xmlns:a16="http://schemas.microsoft.com/office/drawing/2014/main" id="{DD24E0EC-2F34-D644-8BD7-E789CBD31815}"/>
              </a:ext>
            </a:extLst>
          </p:cNvPr>
          <p:cNvSpPr txBox="1">
            <a:spLocks noChangeArrowheads="1"/>
          </p:cNvSpPr>
          <p:nvPr/>
        </p:nvSpPr>
        <p:spPr bwMode="auto">
          <a:xfrm>
            <a:off x="2590800" y="2438400"/>
            <a:ext cx="609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Poor</a:t>
            </a:r>
          </a:p>
        </p:txBody>
      </p:sp>
      <p:sp>
        <p:nvSpPr>
          <p:cNvPr id="2064" name="Text Box 16">
            <a:extLst>
              <a:ext uri="{FF2B5EF4-FFF2-40B4-BE49-F238E27FC236}">
                <a16:creationId xmlns:a16="http://schemas.microsoft.com/office/drawing/2014/main" id="{00368785-200A-EC4A-9BC5-5C39DFE35E36}"/>
              </a:ext>
            </a:extLst>
          </p:cNvPr>
          <p:cNvSpPr txBox="1">
            <a:spLocks noChangeArrowheads="1"/>
          </p:cNvSpPr>
          <p:nvPr/>
        </p:nvSpPr>
        <p:spPr bwMode="auto">
          <a:xfrm>
            <a:off x="3124200" y="1981200"/>
            <a:ext cx="8382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Woman</a:t>
            </a:r>
          </a:p>
        </p:txBody>
      </p:sp>
      <p:sp>
        <p:nvSpPr>
          <p:cNvPr id="2065" name="Text Box 17">
            <a:extLst>
              <a:ext uri="{FF2B5EF4-FFF2-40B4-BE49-F238E27FC236}">
                <a16:creationId xmlns:a16="http://schemas.microsoft.com/office/drawing/2014/main" id="{91C46017-AB16-4943-A046-9CDA2EC39090}"/>
              </a:ext>
            </a:extLst>
          </p:cNvPr>
          <p:cNvSpPr txBox="1">
            <a:spLocks noChangeArrowheads="1"/>
          </p:cNvSpPr>
          <p:nvPr/>
        </p:nvSpPr>
        <p:spPr bwMode="auto">
          <a:xfrm>
            <a:off x="4724400" y="1981200"/>
            <a:ext cx="838200" cy="304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Teacher</a:t>
            </a:r>
          </a:p>
        </p:txBody>
      </p:sp>
      <p:sp>
        <p:nvSpPr>
          <p:cNvPr id="2066" name="Text Box 18">
            <a:extLst>
              <a:ext uri="{FF2B5EF4-FFF2-40B4-BE49-F238E27FC236}">
                <a16:creationId xmlns:a16="http://schemas.microsoft.com/office/drawing/2014/main" id="{FAD447E8-9DB4-5341-B292-1F0D94B3079E}"/>
              </a:ext>
            </a:extLst>
          </p:cNvPr>
          <p:cNvSpPr txBox="1">
            <a:spLocks noChangeArrowheads="1"/>
          </p:cNvSpPr>
          <p:nvPr/>
        </p:nvSpPr>
        <p:spPr bwMode="auto">
          <a:xfrm>
            <a:off x="4038600" y="2362200"/>
            <a:ext cx="9144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Muslim</a:t>
            </a:r>
          </a:p>
        </p:txBody>
      </p:sp>
      <p:sp>
        <p:nvSpPr>
          <p:cNvPr id="2067" name="Text Box 19">
            <a:extLst>
              <a:ext uri="{FF2B5EF4-FFF2-40B4-BE49-F238E27FC236}">
                <a16:creationId xmlns:a16="http://schemas.microsoft.com/office/drawing/2014/main" id="{4A661A05-0CA2-674C-A721-3464C718734B}"/>
              </a:ext>
            </a:extLst>
          </p:cNvPr>
          <p:cNvSpPr txBox="1">
            <a:spLocks noChangeArrowheads="1"/>
          </p:cNvSpPr>
          <p:nvPr/>
        </p:nvSpPr>
        <p:spPr bwMode="auto">
          <a:xfrm>
            <a:off x="3886200" y="2819400"/>
            <a:ext cx="114300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Frightened</a:t>
            </a:r>
          </a:p>
        </p:txBody>
      </p:sp>
      <p:sp>
        <p:nvSpPr>
          <p:cNvPr id="2068" name="Text Box 20">
            <a:extLst>
              <a:ext uri="{FF2B5EF4-FFF2-40B4-BE49-F238E27FC236}">
                <a16:creationId xmlns:a16="http://schemas.microsoft.com/office/drawing/2014/main" id="{6CD2577C-3476-4C43-9CD1-DAA1EA4E3BE8}"/>
              </a:ext>
            </a:extLst>
          </p:cNvPr>
          <p:cNvSpPr txBox="1">
            <a:spLocks noChangeArrowheads="1"/>
          </p:cNvSpPr>
          <p:nvPr/>
        </p:nvSpPr>
        <p:spPr bwMode="auto">
          <a:xfrm>
            <a:off x="3810000" y="3200400"/>
            <a:ext cx="129540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Non English Speaker</a:t>
            </a:r>
          </a:p>
        </p:txBody>
      </p:sp>
      <p:sp>
        <p:nvSpPr>
          <p:cNvPr id="2069" name="Text Box 21">
            <a:extLst>
              <a:ext uri="{FF2B5EF4-FFF2-40B4-BE49-F238E27FC236}">
                <a16:creationId xmlns:a16="http://schemas.microsoft.com/office/drawing/2014/main" id="{AA2826C7-A6B5-4C48-B172-B1F93823E7A1}"/>
              </a:ext>
            </a:extLst>
          </p:cNvPr>
          <p:cNvSpPr txBox="1">
            <a:spLocks noChangeArrowheads="1"/>
          </p:cNvSpPr>
          <p:nvPr/>
        </p:nvSpPr>
        <p:spPr bwMode="auto">
          <a:xfrm>
            <a:off x="3657600" y="3810000"/>
            <a:ext cx="1600200" cy="3048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Protector</a:t>
            </a:r>
          </a:p>
        </p:txBody>
      </p:sp>
      <p:sp>
        <p:nvSpPr>
          <p:cNvPr id="2070" name="Text Box 22">
            <a:extLst>
              <a:ext uri="{FF2B5EF4-FFF2-40B4-BE49-F238E27FC236}">
                <a16:creationId xmlns:a16="http://schemas.microsoft.com/office/drawing/2014/main" id="{8873E82A-A613-F24E-9844-3411260457E7}"/>
              </a:ext>
            </a:extLst>
          </p:cNvPr>
          <p:cNvSpPr txBox="1">
            <a:spLocks noChangeArrowheads="1"/>
          </p:cNvSpPr>
          <p:nvPr/>
        </p:nvSpPr>
        <p:spPr bwMode="auto">
          <a:xfrm>
            <a:off x="3733800" y="4191000"/>
            <a:ext cx="152400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Wife &amp; Daughter</a:t>
            </a:r>
          </a:p>
        </p:txBody>
      </p:sp>
      <p:sp>
        <p:nvSpPr>
          <p:cNvPr id="2071" name="Text Box 23">
            <a:extLst>
              <a:ext uri="{FF2B5EF4-FFF2-40B4-BE49-F238E27FC236}">
                <a16:creationId xmlns:a16="http://schemas.microsoft.com/office/drawing/2014/main" id="{B28975C8-21CF-4E4E-B90F-5EBD4239E188}"/>
              </a:ext>
            </a:extLst>
          </p:cNvPr>
          <p:cNvSpPr txBox="1">
            <a:spLocks noChangeArrowheads="1"/>
          </p:cNvSpPr>
          <p:nvPr/>
        </p:nvSpPr>
        <p:spPr bwMode="auto">
          <a:xfrm>
            <a:off x="3276600" y="4648200"/>
            <a:ext cx="1066800" cy="3048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Victim</a:t>
            </a:r>
          </a:p>
        </p:txBody>
      </p:sp>
      <p:sp>
        <p:nvSpPr>
          <p:cNvPr id="2072" name="Text Box 24">
            <a:extLst>
              <a:ext uri="{FF2B5EF4-FFF2-40B4-BE49-F238E27FC236}">
                <a16:creationId xmlns:a16="http://schemas.microsoft.com/office/drawing/2014/main" id="{3D807B2A-5B78-424B-9BD2-7D41249ECBCD}"/>
              </a:ext>
            </a:extLst>
          </p:cNvPr>
          <p:cNvSpPr txBox="1">
            <a:spLocks noChangeArrowheads="1"/>
          </p:cNvSpPr>
          <p:nvPr/>
        </p:nvSpPr>
        <p:spPr bwMode="auto">
          <a:xfrm>
            <a:off x="4495800" y="4648200"/>
            <a:ext cx="990600" cy="304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Strong</a:t>
            </a:r>
          </a:p>
        </p:txBody>
      </p:sp>
      <p:sp>
        <p:nvSpPr>
          <p:cNvPr id="2073" name="Text Box 25">
            <a:extLst>
              <a:ext uri="{FF2B5EF4-FFF2-40B4-BE49-F238E27FC236}">
                <a16:creationId xmlns:a16="http://schemas.microsoft.com/office/drawing/2014/main" id="{118BDFE2-A49B-8342-84FE-048648F5811E}"/>
              </a:ext>
            </a:extLst>
          </p:cNvPr>
          <p:cNvSpPr txBox="1">
            <a:spLocks noChangeArrowheads="1"/>
          </p:cNvSpPr>
          <p:nvPr/>
        </p:nvSpPr>
        <p:spPr bwMode="auto">
          <a:xfrm>
            <a:off x="3124200" y="5029200"/>
            <a:ext cx="1143000" cy="3048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Mother</a:t>
            </a:r>
          </a:p>
        </p:txBody>
      </p:sp>
      <p:sp>
        <p:nvSpPr>
          <p:cNvPr id="2074" name="Text Box 26">
            <a:extLst>
              <a:ext uri="{FF2B5EF4-FFF2-40B4-BE49-F238E27FC236}">
                <a16:creationId xmlns:a16="http://schemas.microsoft.com/office/drawing/2014/main" id="{A81DA2E2-B9B7-9947-A95F-6B25000CDD43}"/>
              </a:ext>
            </a:extLst>
          </p:cNvPr>
          <p:cNvSpPr txBox="1">
            <a:spLocks noChangeArrowheads="1"/>
          </p:cNvSpPr>
          <p:nvPr/>
        </p:nvSpPr>
        <p:spPr bwMode="auto">
          <a:xfrm>
            <a:off x="4572000" y="5029200"/>
            <a:ext cx="1143000" cy="304800"/>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Vulnerable</a:t>
            </a:r>
          </a:p>
        </p:txBody>
      </p:sp>
      <p:sp>
        <p:nvSpPr>
          <p:cNvPr id="2075" name="Text Box 27">
            <a:extLst>
              <a:ext uri="{FF2B5EF4-FFF2-40B4-BE49-F238E27FC236}">
                <a16:creationId xmlns:a16="http://schemas.microsoft.com/office/drawing/2014/main" id="{7C39B127-37C0-A54A-AD15-D5A660AEFB32}"/>
              </a:ext>
            </a:extLst>
          </p:cNvPr>
          <p:cNvSpPr txBox="1">
            <a:spLocks noChangeArrowheads="1"/>
          </p:cNvSpPr>
          <p:nvPr/>
        </p:nvSpPr>
        <p:spPr bwMode="auto">
          <a:xfrm>
            <a:off x="3581400" y="5562600"/>
            <a:ext cx="1676400" cy="3048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Head of Family</a:t>
            </a:r>
          </a:p>
        </p:txBody>
      </p:sp>
      <p:sp>
        <p:nvSpPr>
          <p:cNvPr id="2076" name="Text Box 28">
            <a:extLst>
              <a:ext uri="{FF2B5EF4-FFF2-40B4-BE49-F238E27FC236}">
                <a16:creationId xmlns:a16="http://schemas.microsoft.com/office/drawing/2014/main" id="{29099CD1-F9A3-3F4C-93C4-EA20AA1E9981}"/>
              </a:ext>
            </a:extLst>
          </p:cNvPr>
          <p:cNvSpPr txBox="1">
            <a:spLocks noChangeArrowheads="1"/>
          </p:cNvSpPr>
          <p:nvPr/>
        </p:nvSpPr>
        <p:spPr bwMode="auto">
          <a:xfrm>
            <a:off x="3200400" y="6019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itchFamily="2" charset="2"/>
              <a:buChar char=""/>
              <a:defRPr>
                <a:solidFill>
                  <a:schemeClr val="tx1"/>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chemeClr val="tx1"/>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chemeClr val="tx1"/>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chemeClr val="tx1"/>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chemeClr val="tx1"/>
                </a:solidFill>
                <a:latin typeface="Trebuchet MS" panose="020B0703020202090204" pitchFamily="34" charset="0"/>
              </a:defRPr>
            </a:lvl9pPr>
          </a:lstStyle>
          <a:p>
            <a:pPr algn="ctr" eaLnBrk="1" hangingPunct="1">
              <a:spcBef>
                <a:spcPct val="50000"/>
              </a:spcBef>
              <a:buClrTx/>
              <a:buSzTx/>
              <a:buFontTx/>
              <a:buNone/>
            </a:pPr>
            <a:r>
              <a:rPr lang="en-US" altLang="en-US" sz="1400" b="1">
                <a:latin typeface="Times New Roman" panose="02020603050405020304" pitchFamily="18" charset="0"/>
              </a:rPr>
              <a:t>Dependent Upon Charity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 fill="hold"/>
                                        <p:tgtEl>
                                          <p:spTgt spid="2061"/>
                                        </p:tgtEl>
                                        <p:attrNameLst>
                                          <p:attrName>ppt_w</p:attrName>
                                        </p:attrNameLst>
                                      </p:cBhvr>
                                      <p:tavLst>
                                        <p:tav tm="0">
                                          <p:val>
                                            <p:fltVal val="0"/>
                                          </p:val>
                                        </p:tav>
                                        <p:tav tm="100000">
                                          <p:val>
                                            <p:strVal val="#ppt_w"/>
                                          </p:val>
                                        </p:tav>
                                      </p:tavLst>
                                    </p:anim>
                                    <p:anim calcmode="lin" valueType="num">
                                      <p:cBhvr>
                                        <p:cTn id="8" dur="500" fill="hold"/>
                                        <p:tgtEl>
                                          <p:spTgt spid="206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62"/>
                                        </p:tgtEl>
                                        <p:attrNameLst>
                                          <p:attrName>style.visibility</p:attrName>
                                        </p:attrNameLst>
                                      </p:cBhvr>
                                      <p:to>
                                        <p:strVal val="visible"/>
                                      </p:to>
                                    </p:set>
                                    <p:anim calcmode="lin" valueType="num">
                                      <p:cBhvr>
                                        <p:cTn id="13" dur="500" fill="hold"/>
                                        <p:tgtEl>
                                          <p:spTgt spid="2062"/>
                                        </p:tgtEl>
                                        <p:attrNameLst>
                                          <p:attrName>ppt_w</p:attrName>
                                        </p:attrNameLst>
                                      </p:cBhvr>
                                      <p:tavLst>
                                        <p:tav tm="0">
                                          <p:val>
                                            <p:fltVal val="0"/>
                                          </p:val>
                                        </p:tav>
                                        <p:tav tm="100000">
                                          <p:val>
                                            <p:strVal val="#ppt_w"/>
                                          </p:val>
                                        </p:tav>
                                      </p:tavLst>
                                    </p:anim>
                                    <p:anim calcmode="lin" valueType="num">
                                      <p:cBhvr>
                                        <p:cTn id="14" dur="500" fill="hold"/>
                                        <p:tgtEl>
                                          <p:spTgt spid="206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65"/>
                                        </p:tgtEl>
                                        <p:attrNameLst>
                                          <p:attrName>style.visibility</p:attrName>
                                        </p:attrNameLst>
                                      </p:cBhvr>
                                      <p:to>
                                        <p:strVal val="visible"/>
                                      </p:to>
                                    </p:set>
                                    <p:anim calcmode="lin" valueType="num">
                                      <p:cBhvr>
                                        <p:cTn id="25" dur="500" fill="hold"/>
                                        <p:tgtEl>
                                          <p:spTgt spid="2065"/>
                                        </p:tgtEl>
                                        <p:attrNameLst>
                                          <p:attrName>ppt_w</p:attrName>
                                        </p:attrNameLst>
                                      </p:cBhvr>
                                      <p:tavLst>
                                        <p:tav tm="0">
                                          <p:val>
                                            <p:fltVal val="0"/>
                                          </p:val>
                                        </p:tav>
                                        <p:tav tm="100000">
                                          <p:val>
                                            <p:strVal val="#ppt_w"/>
                                          </p:val>
                                        </p:tav>
                                      </p:tavLst>
                                    </p:anim>
                                    <p:anim calcmode="lin" valueType="num">
                                      <p:cBhvr>
                                        <p:cTn id="26" dur="500" fill="hold"/>
                                        <p:tgtEl>
                                          <p:spTgt spid="206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066"/>
                                        </p:tgtEl>
                                        <p:attrNameLst>
                                          <p:attrName>style.visibility</p:attrName>
                                        </p:attrNameLst>
                                      </p:cBhvr>
                                      <p:to>
                                        <p:strVal val="visible"/>
                                      </p:to>
                                    </p:set>
                                    <p:anim calcmode="lin" valueType="num">
                                      <p:cBhvr>
                                        <p:cTn id="31" dur="500" fill="hold"/>
                                        <p:tgtEl>
                                          <p:spTgt spid="2066"/>
                                        </p:tgtEl>
                                        <p:attrNameLst>
                                          <p:attrName>ppt_w</p:attrName>
                                        </p:attrNameLst>
                                      </p:cBhvr>
                                      <p:tavLst>
                                        <p:tav tm="0">
                                          <p:val>
                                            <p:fltVal val="0"/>
                                          </p:val>
                                        </p:tav>
                                        <p:tav tm="100000">
                                          <p:val>
                                            <p:strVal val="#ppt_w"/>
                                          </p:val>
                                        </p:tav>
                                      </p:tavLst>
                                    </p:anim>
                                    <p:anim calcmode="lin" valueType="num">
                                      <p:cBhvr>
                                        <p:cTn id="32" dur="500" fill="hold"/>
                                        <p:tgtEl>
                                          <p:spTgt spid="206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067"/>
                                        </p:tgtEl>
                                        <p:attrNameLst>
                                          <p:attrName>style.visibility</p:attrName>
                                        </p:attrNameLst>
                                      </p:cBhvr>
                                      <p:to>
                                        <p:strVal val="visible"/>
                                      </p:to>
                                    </p:set>
                                    <p:anim calcmode="lin" valueType="num">
                                      <p:cBhvr>
                                        <p:cTn id="37" dur="500" fill="hold"/>
                                        <p:tgtEl>
                                          <p:spTgt spid="2067"/>
                                        </p:tgtEl>
                                        <p:attrNameLst>
                                          <p:attrName>ppt_w</p:attrName>
                                        </p:attrNameLst>
                                      </p:cBhvr>
                                      <p:tavLst>
                                        <p:tav tm="0">
                                          <p:val>
                                            <p:fltVal val="0"/>
                                          </p:val>
                                        </p:tav>
                                        <p:tav tm="100000">
                                          <p:val>
                                            <p:strVal val="#ppt_w"/>
                                          </p:val>
                                        </p:tav>
                                      </p:tavLst>
                                    </p:anim>
                                    <p:anim calcmode="lin" valueType="num">
                                      <p:cBhvr>
                                        <p:cTn id="38" dur="500" fill="hold"/>
                                        <p:tgtEl>
                                          <p:spTgt spid="2067"/>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068"/>
                                        </p:tgtEl>
                                        <p:attrNameLst>
                                          <p:attrName>style.visibility</p:attrName>
                                        </p:attrNameLst>
                                      </p:cBhvr>
                                      <p:to>
                                        <p:strVal val="visible"/>
                                      </p:to>
                                    </p:set>
                                    <p:anim calcmode="lin" valueType="num">
                                      <p:cBhvr>
                                        <p:cTn id="43" dur="500" fill="hold"/>
                                        <p:tgtEl>
                                          <p:spTgt spid="2068"/>
                                        </p:tgtEl>
                                        <p:attrNameLst>
                                          <p:attrName>ppt_w</p:attrName>
                                        </p:attrNameLst>
                                      </p:cBhvr>
                                      <p:tavLst>
                                        <p:tav tm="0">
                                          <p:val>
                                            <p:fltVal val="0"/>
                                          </p:val>
                                        </p:tav>
                                        <p:tav tm="100000">
                                          <p:val>
                                            <p:strVal val="#ppt_w"/>
                                          </p:val>
                                        </p:tav>
                                      </p:tavLst>
                                    </p:anim>
                                    <p:anim calcmode="lin" valueType="num">
                                      <p:cBhvr>
                                        <p:cTn id="44" dur="500" fill="hold"/>
                                        <p:tgtEl>
                                          <p:spTgt spid="206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069"/>
                                        </p:tgtEl>
                                        <p:attrNameLst>
                                          <p:attrName>style.visibility</p:attrName>
                                        </p:attrNameLst>
                                      </p:cBhvr>
                                      <p:to>
                                        <p:strVal val="visible"/>
                                      </p:to>
                                    </p:set>
                                    <p:anim calcmode="lin" valueType="num">
                                      <p:cBhvr>
                                        <p:cTn id="49" dur="500" fill="hold"/>
                                        <p:tgtEl>
                                          <p:spTgt spid="2069"/>
                                        </p:tgtEl>
                                        <p:attrNameLst>
                                          <p:attrName>ppt_w</p:attrName>
                                        </p:attrNameLst>
                                      </p:cBhvr>
                                      <p:tavLst>
                                        <p:tav tm="0">
                                          <p:val>
                                            <p:fltVal val="0"/>
                                          </p:val>
                                        </p:tav>
                                        <p:tav tm="100000">
                                          <p:val>
                                            <p:strVal val="#ppt_w"/>
                                          </p:val>
                                        </p:tav>
                                      </p:tavLst>
                                    </p:anim>
                                    <p:anim calcmode="lin" valueType="num">
                                      <p:cBhvr>
                                        <p:cTn id="50" dur="500" fill="hold"/>
                                        <p:tgtEl>
                                          <p:spTgt spid="2069"/>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2070"/>
                                        </p:tgtEl>
                                        <p:attrNameLst>
                                          <p:attrName>style.visibility</p:attrName>
                                        </p:attrNameLst>
                                      </p:cBhvr>
                                      <p:to>
                                        <p:strVal val="visible"/>
                                      </p:to>
                                    </p:set>
                                    <p:anim calcmode="lin" valueType="num">
                                      <p:cBhvr>
                                        <p:cTn id="55" dur="500" fill="hold"/>
                                        <p:tgtEl>
                                          <p:spTgt spid="2070"/>
                                        </p:tgtEl>
                                        <p:attrNameLst>
                                          <p:attrName>ppt_w</p:attrName>
                                        </p:attrNameLst>
                                      </p:cBhvr>
                                      <p:tavLst>
                                        <p:tav tm="0">
                                          <p:val>
                                            <p:fltVal val="0"/>
                                          </p:val>
                                        </p:tav>
                                        <p:tav tm="100000">
                                          <p:val>
                                            <p:strVal val="#ppt_w"/>
                                          </p:val>
                                        </p:tav>
                                      </p:tavLst>
                                    </p:anim>
                                    <p:anim calcmode="lin" valueType="num">
                                      <p:cBhvr>
                                        <p:cTn id="56" dur="500" fill="hold"/>
                                        <p:tgtEl>
                                          <p:spTgt spid="2070"/>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071"/>
                                        </p:tgtEl>
                                        <p:attrNameLst>
                                          <p:attrName>style.visibility</p:attrName>
                                        </p:attrNameLst>
                                      </p:cBhvr>
                                      <p:to>
                                        <p:strVal val="visible"/>
                                      </p:to>
                                    </p:set>
                                    <p:anim calcmode="lin" valueType="num">
                                      <p:cBhvr>
                                        <p:cTn id="61" dur="500" fill="hold"/>
                                        <p:tgtEl>
                                          <p:spTgt spid="2071"/>
                                        </p:tgtEl>
                                        <p:attrNameLst>
                                          <p:attrName>ppt_w</p:attrName>
                                        </p:attrNameLst>
                                      </p:cBhvr>
                                      <p:tavLst>
                                        <p:tav tm="0">
                                          <p:val>
                                            <p:fltVal val="0"/>
                                          </p:val>
                                        </p:tav>
                                        <p:tav tm="100000">
                                          <p:val>
                                            <p:strVal val="#ppt_w"/>
                                          </p:val>
                                        </p:tav>
                                      </p:tavLst>
                                    </p:anim>
                                    <p:anim calcmode="lin" valueType="num">
                                      <p:cBhvr>
                                        <p:cTn id="62" dur="500" fill="hold"/>
                                        <p:tgtEl>
                                          <p:spTgt spid="2071"/>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2072"/>
                                        </p:tgtEl>
                                        <p:attrNameLst>
                                          <p:attrName>style.visibility</p:attrName>
                                        </p:attrNameLst>
                                      </p:cBhvr>
                                      <p:to>
                                        <p:strVal val="visible"/>
                                      </p:to>
                                    </p:set>
                                    <p:anim calcmode="lin" valueType="num">
                                      <p:cBhvr>
                                        <p:cTn id="67" dur="500" fill="hold"/>
                                        <p:tgtEl>
                                          <p:spTgt spid="2072"/>
                                        </p:tgtEl>
                                        <p:attrNameLst>
                                          <p:attrName>ppt_w</p:attrName>
                                        </p:attrNameLst>
                                      </p:cBhvr>
                                      <p:tavLst>
                                        <p:tav tm="0">
                                          <p:val>
                                            <p:fltVal val="0"/>
                                          </p:val>
                                        </p:tav>
                                        <p:tav tm="100000">
                                          <p:val>
                                            <p:strVal val="#ppt_w"/>
                                          </p:val>
                                        </p:tav>
                                      </p:tavLst>
                                    </p:anim>
                                    <p:anim calcmode="lin" valueType="num">
                                      <p:cBhvr>
                                        <p:cTn id="68" dur="500" fill="hold"/>
                                        <p:tgtEl>
                                          <p:spTgt spid="2072"/>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2073"/>
                                        </p:tgtEl>
                                        <p:attrNameLst>
                                          <p:attrName>style.visibility</p:attrName>
                                        </p:attrNameLst>
                                      </p:cBhvr>
                                      <p:to>
                                        <p:strVal val="visible"/>
                                      </p:to>
                                    </p:set>
                                    <p:anim calcmode="lin" valueType="num">
                                      <p:cBhvr>
                                        <p:cTn id="73" dur="500" fill="hold"/>
                                        <p:tgtEl>
                                          <p:spTgt spid="2073"/>
                                        </p:tgtEl>
                                        <p:attrNameLst>
                                          <p:attrName>ppt_w</p:attrName>
                                        </p:attrNameLst>
                                      </p:cBhvr>
                                      <p:tavLst>
                                        <p:tav tm="0">
                                          <p:val>
                                            <p:fltVal val="0"/>
                                          </p:val>
                                        </p:tav>
                                        <p:tav tm="100000">
                                          <p:val>
                                            <p:strVal val="#ppt_w"/>
                                          </p:val>
                                        </p:tav>
                                      </p:tavLst>
                                    </p:anim>
                                    <p:anim calcmode="lin" valueType="num">
                                      <p:cBhvr>
                                        <p:cTn id="74" dur="500" fill="hold"/>
                                        <p:tgtEl>
                                          <p:spTgt spid="2073"/>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2074"/>
                                        </p:tgtEl>
                                        <p:attrNameLst>
                                          <p:attrName>style.visibility</p:attrName>
                                        </p:attrNameLst>
                                      </p:cBhvr>
                                      <p:to>
                                        <p:strVal val="visible"/>
                                      </p:to>
                                    </p:set>
                                    <p:anim calcmode="lin" valueType="num">
                                      <p:cBhvr>
                                        <p:cTn id="79" dur="500" fill="hold"/>
                                        <p:tgtEl>
                                          <p:spTgt spid="2074"/>
                                        </p:tgtEl>
                                        <p:attrNameLst>
                                          <p:attrName>ppt_w</p:attrName>
                                        </p:attrNameLst>
                                      </p:cBhvr>
                                      <p:tavLst>
                                        <p:tav tm="0">
                                          <p:val>
                                            <p:fltVal val="0"/>
                                          </p:val>
                                        </p:tav>
                                        <p:tav tm="100000">
                                          <p:val>
                                            <p:strVal val="#ppt_w"/>
                                          </p:val>
                                        </p:tav>
                                      </p:tavLst>
                                    </p:anim>
                                    <p:anim calcmode="lin" valueType="num">
                                      <p:cBhvr>
                                        <p:cTn id="80" dur="500" fill="hold"/>
                                        <p:tgtEl>
                                          <p:spTgt spid="2074"/>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2075"/>
                                        </p:tgtEl>
                                        <p:attrNameLst>
                                          <p:attrName>style.visibility</p:attrName>
                                        </p:attrNameLst>
                                      </p:cBhvr>
                                      <p:to>
                                        <p:strVal val="visible"/>
                                      </p:to>
                                    </p:set>
                                    <p:anim calcmode="lin" valueType="num">
                                      <p:cBhvr>
                                        <p:cTn id="85" dur="500" fill="hold"/>
                                        <p:tgtEl>
                                          <p:spTgt spid="2075"/>
                                        </p:tgtEl>
                                        <p:attrNameLst>
                                          <p:attrName>ppt_w</p:attrName>
                                        </p:attrNameLst>
                                      </p:cBhvr>
                                      <p:tavLst>
                                        <p:tav tm="0">
                                          <p:val>
                                            <p:fltVal val="0"/>
                                          </p:val>
                                        </p:tav>
                                        <p:tav tm="100000">
                                          <p:val>
                                            <p:strVal val="#ppt_w"/>
                                          </p:val>
                                        </p:tav>
                                      </p:tavLst>
                                    </p:anim>
                                    <p:anim calcmode="lin" valueType="num">
                                      <p:cBhvr>
                                        <p:cTn id="86" dur="500" fill="hold"/>
                                        <p:tgtEl>
                                          <p:spTgt spid="2075"/>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2076"/>
                                        </p:tgtEl>
                                        <p:attrNameLst>
                                          <p:attrName>style.visibility</p:attrName>
                                        </p:attrNameLst>
                                      </p:cBhvr>
                                      <p:to>
                                        <p:strVal val="visible"/>
                                      </p:to>
                                    </p:set>
                                    <p:anim calcmode="lin" valueType="num">
                                      <p:cBhvr>
                                        <p:cTn id="91" dur="500" fill="hold"/>
                                        <p:tgtEl>
                                          <p:spTgt spid="2076"/>
                                        </p:tgtEl>
                                        <p:attrNameLst>
                                          <p:attrName>ppt_w</p:attrName>
                                        </p:attrNameLst>
                                      </p:cBhvr>
                                      <p:tavLst>
                                        <p:tav tm="0">
                                          <p:val>
                                            <p:fltVal val="0"/>
                                          </p:val>
                                        </p:tav>
                                        <p:tav tm="100000">
                                          <p:val>
                                            <p:strVal val="#ppt_w"/>
                                          </p:val>
                                        </p:tav>
                                      </p:tavLst>
                                    </p:anim>
                                    <p:anim calcmode="lin" valueType="num">
                                      <p:cBhvr>
                                        <p:cTn id="92" dur="500" fill="hold"/>
                                        <p:tgtEl>
                                          <p:spTgt spid="2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autoUpdateAnimBg="0"/>
      <p:bldP spid="2062" grpId="0" animBg="1" autoUpdateAnimBg="0"/>
      <p:bldP spid="2064" grpId="0" animBg="1" autoUpdateAnimBg="0"/>
      <p:bldP spid="2065" grpId="0" animBg="1" autoUpdateAnimBg="0"/>
      <p:bldP spid="2066" grpId="0" animBg="1" autoUpdateAnimBg="0"/>
      <p:bldP spid="2067" grpId="0" animBg="1" autoUpdateAnimBg="0"/>
      <p:bldP spid="2068" grpId="0" animBg="1" autoUpdateAnimBg="0"/>
      <p:bldP spid="2069" grpId="0" animBg="1" autoUpdateAnimBg="0"/>
      <p:bldP spid="2070" grpId="0" animBg="1" autoUpdateAnimBg="0"/>
      <p:bldP spid="2071" grpId="0" animBg="1" autoUpdateAnimBg="0"/>
      <p:bldP spid="2072" grpId="0" animBg="1" autoUpdateAnimBg="0"/>
      <p:bldP spid="2073" grpId="0" animBg="1" autoUpdateAnimBg="0"/>
      <p:bldP spid="2074" grpId="0" animBg="1" autoUpdateAnimBg="0"/>
      <p:bldP spid="2075" grpId="0" animBg="1" autoUpdateAnimBg="0"/>
      <p:bldP spid="2076" grpId="0" animBg="1" autoUpdateAnimBg="0"/>
    </p:bldLst>
  </p:timing>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12446</TotalTime>
  <Words>898</Words>
  <Application>Microsoft Office PowerPoint</Application>
  <PresentationFormat>On-screen Show (4:3)</PresentationFormat>
  <Paragraphs>99</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Aptos</vt:lpstr>
      <vt:lpstr>Aptos Display</vt:lpstr>
      <vt:lpstr>Arial</vt:lpstr>
      <vt:lpstr>Calibri</vt:lpstr>
      <vt:lpstr>Cambria</vt:lpstr>
      <vt:lpstr>Symbol</vt:lpstr>
      <vt:lpstr>Times New Roman</vt:lpstr>
      <vt:lpstr>Trebuchet MS</vt:lpstr>
      <vt:lpstr>Wingdings 3</vt:lpstr>
      <vt:lpstr>GCR project training theme </vt:lpstr>
      <vt:lpstr>1_Custom Design</vt:lpstr>
      <vt:lpstr>Custom Design</vt:lpstr>
      <vt:lpstr>Session 6  Harnessing lived experience      </vt:lpstr>
      <vt:lpstr>Why is this so important?</vt:lpstr>
      <vt:lpstr>Every experience counts!</vt:lpstr>
      <vt:lpstr>Identifying Barriers to acknowledging lived experience for diverse and isolated women</vt:lpstr>
      <vt:lpstr>These are suggested story board questions</vt:lpstr>
      <vt:lpstr>PowerPoint Presentation</vt:lpstr>
      <vt:lpstr>PowerPoint Presentation</vt:lpstr>
      <vt:lpstr>PowerPoint Presentation</vt:lpstr>
      <vt:lpstr>PowerPoint Presentation</vt:lpstr>
      <vt:lpstr>PowerPoint Presentation</vt:lpstr>
      <vt:lpstr>PowerPoint Presentation</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What they mean to us</dc:title>
  <dc:creator>Geraldine Doney</dc:creator>
  <cp:lastModifiedBy>Anja Wendt</cp:lastModifiedBy>
  <cp:revision>378</cp:revision>
  <cp:lastPrinted>2024-04-01T23:17:17Z</cp:lastPrinted>
  <dcterms:created xsi:type="dcterms:W3CDTF">2019-02-07T05:11:12Z</dcterms:created>
  <dcterms:modified xsi:type="dcterms:W3CDTF">2024-07-12T06:34:46Z</dcterms:modified>
</cp:coreProperties>
</file>